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1"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Lato" panose="020B0604020202020204" charset="0"/>
      <p:regular r:id="rId33"/>
      <p:bold r:id="rId34"/>
      <p:italic r:id="rId35"/>
      <p:boldItalic r:id="rId36"/>
    </p:embeddedFont>
    <p:embeddedFont>
      <p:font typeface="Lato Light" panose="020B0604020202020204" charset="0"/>
      <p:regular r:id="rId37"/>
      <p:bold r:id="rId38"/>
      <p:italic r:id="rId39"/>
      <p:boldItalic r:id="rId40"/>
    </p:embeddedFont>
    <p:embeddedFont>
      <p:font typeface="Montserrat" panose="020B0604020202020204" charset="0"/>
      <p:bold r:id="rId41"/>
      <p:boldItalic r:id="rId42"/>
    </p:embeddedFont>
    <p:embeddedFont>
      <p:font typeface="Roboto" panose="020B060402020202020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49D33A-D371-4C78-948A-B59A5249825C}">
  <a:tblStyle styleId="{7B49D33A-D371-4C78-948A-B59A5249825C}"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DE7EC"/>
          </a:solidFill>
        </a:fill>
      </a:tcStyle>
    </a:wholeTbl>
    <a:band1H>
      <a:tcTxStyle/>
      <a:tcStyle>
        <a:tcBdr/>
        <a:fill>
          <a:solidFill>
            <a:srgbClr val="FACCD7"/>
          </a:solidFill>
        </a:fill>
      </a:tcStyle>
    </a:band1H>
    <a:band2H>
      <a:tcTxStyle/>
      <a:tcStyle>
        <a:tcBdr/>
      </a:tcStyle>
    </a:band2H>
    <a:band1V>
      <a:tcTxStyle/>
      <a:tcStyle>
        <a:tcBdr/>
        <a:fill>
          <a:solidFill>
            <a:srgbClr val="FACCD7"/>
          </a:solidFill>
        </a:fill>
      </a:tcStyle>
    </a:band1V>
    <a:band2V>
      <a:tcTxStyle/>
      <a:tcStyle>
        <a:tcBdr/>
      </a:tcStyle>
    </a:band2V>
    <a:lastCol>
      <a:tcTxStyle b="on" i="off">
        <a:font>
          <a:latin typeface="Calibri"/>
          <a:ea typeface="Calibri"/>
          <a:cs typeface="Calibri"/>
        </a:font>
        <a:schemeClr val="lt1"/>
      </a:tcTxStyle>
      <a:tcStyle>
        <a:tcBdr/>
        <a:fill>
          <a:solidFill>
            <a:schemeClr val="accent2"/>
          </a:solidFill>
        </a:fill>
      </a:tcStyle>
    </a:lastCol>
    <a:firstCol>
      <a:tcTxStyle b="on" i="off">
        <a:font>
          <a:latin typeface="Calibri"/>
          <a:ea typeface="Calibri"/>
          <a:cs typeface="Calibri"/>
        </a:font>
        <a:schemeClr val="lt1"/>
      </a:tcTxStyle>
      <a:tcStyle>
        <a:tcBdr/>
        <a:fill>
          <a:solidFill>
            <a:schemeClr val="accent2"/>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2"/>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2"/>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80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91425" rIns="91425" bIns="91425"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91425" rIns="91425" bIns="91425"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1</a:t>
            </a:fld>
            <a:endParaRPr sz="1200" b="0" i="0" u="none" strike="noStrike" cap="none">
              <a:solidFill>
                <a:schemeClr val="dk1"/>
              </a:solidFill>
              <a:latin typeface="Calibri"/>
              <a:ea typeface="Calibri"/>
              <a:cs typeface="Calibri"/>
              <a:sym typeface="Calibri"/>
            </a:endParaRPr>
          </a:p>
        </p:txBody>
      </p:sp>
      <p:sp>
        <p:nvSpPr>
          <p:cNvPr id="25" name="Google Shape;25;p3:notes"/>
          <p:cNvSpPr>
            <a:spLocks noGrp="1" noRot="1" noChangeAspect="1"/>
          </p:cNvSpPr>
          <p:nvPr>
            <p:ph type="sldImg" idx="2"/>
          </p:nvPr>
        </p:nvSpPr>
        <p:spPr>
          <a:xfrm>
            <a:off x="692150" y="1143000"/>
            <a:ext cx="5457825" cy="3070225"/>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6" name="Google Shape;26;p3:notes"/>
          <p:cNvSpPr txBox="1">
            <a:spLocks noGrp="1"/>
          </p:cNvSpPr>
          <p:nvPr>
            <p:ph type="body" idx="1"/>
          </p:nvPr>
        </p:nvSpPr>
        <p:spPr>
          <a:xfrm>
            <a:off x="685800" y="4400550"/>
            <a:ext cx="5470525" cy="358457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b672940808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gb672940808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b67294080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gb67294080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b672940808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b672940808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b672940808_0_30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b672940808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9" name="Google Shape;189;gb672940808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b8a18a7cb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1" name="Google Shape;201;gb8a18a7cb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b672940808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gb672940808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b672940808_6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3" name="Google Shape;223;gb672940808_6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ae5fe269e1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6" name="Google Shape;236;gae5fe269e1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ae6ff48ee6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8" name="Google Shape;248;gae6ff48ee6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795a4bc8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 name="Google Shape;34;g795a4bc8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 name="Google Shape;35;g795a4bc877_0_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b672940808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7" name="Google Shape;257;gb672940808_0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795c1835b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5" name="Google Shape;265;g795c1835bf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16:notes"/>
          <p:cNvSpPr>
            <a:spLocks noGrp="1" noRot="1" noChangeAspect="1"/>
          </p:cNvSpPr>
          <p:nvPr>
            <p:ph type="sldImg" idx="2"/>
          </p:nvPr>
        </p:nvSpPr>
        <p:spPr>
          <a:xfrm>
            <a:off x="-16992600" y="-11796713"/>
            <a:ext cx="22159913" cy="12465051"/>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72" name="Google Shape;272;p16:notes"/>
          <p:cNvSpPr txBox="1">
            <a:spLocks noGrp="1"/>
          </p:cNvSpPr>
          <p:nvPr>
            <p:ph type="body" idx="1"/>
          </p:nvPr>
        </p:nvSpPr>
        <p:spPr>
          <a:xfrm>
            <a:off x="685800" y="4343400"/>
            <a:ext cx="5457825" cy="40862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ae6ff48ee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9" name="Google Shape;279;gae6ff48ee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8" name="Google Shape;28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5" name="Google Shape;295;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9" name="Google Shape;309;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8:notes"/>
          <p:cNvSpPr>
            <a:spLocks noGrp="1" noRot="1" noChangeAspect="1"/>
          </p:cNvSpPr>
          <p:nvPr>
            <p:ph type="sldImg" idx="2"/>
          </p:nvPr>
        </p:nvSpPr>
        <p:spPr>
          <a:xfrm>
            <a:off x="-16992600" y="-11796713"/>
            <a:ext cx="22159913" cy="12465051"/>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42" name="Google Shape;42;p8:notes"/>
          <p:cNvSpPr txBox="1">
            <a:spLocks noGrp="1"/>
          </p:cNvSpPr>
          <p:nvPr>
            <p:ph type="body" idx="1"/>
          </p:nvPr>
        </p:nvSpPr>
        <p:spPr>
          <a:xfrm>
            <a:off x="685800" y="4343400"/>
            <a:ext cx="5457825" cy="40862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10:notes"/>
          <p:cNvSpPr>
            <a:spLocks noGrp="1" noRot="1" noChangeAspect="1"/>
          </p:cNvSpPr>
          <p:nvPr>
            <p:ph type="sldImg" idx="2"/>
          </p:nvPr>
        </p:nvSpPr>
        <p:spPr>
          <a:xfrm>
            <a:off x="-16992600" y="-11796713"/>
            <a:ext cx="22159913" cy="12465051"/>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54" name="Google Shape;54;p10:notes"/>
          <p:cNvSpPr txBox="1">
            <a:spLocks noGrp="1"/>
          </p:cNvSpPr>
          <p:nvPr>
            <p:ph type="body" idx="1"/>
          </p:nvPr>
        </p:nvSpPr>
        <p:spPr>
          <a:xfrm>
            <a:off x="685800" y="4343400"/>
            <a:ext cx="5457825" cy="40862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14:notes"/>
          <p:cNvSpPr>
            <a:spLocks noGrp="1" noRot="1" noChangeAspect="1"/>
          </p:cNvSpPr>
          <p:nvPr>
            <p:ph type="sldImg" idx="2"/>
          </p:nvPr>
        </p:nvSpPr>
        <p:spPr>
          <a:xfrm>
            <a:off x="-16992600" y="-11796713"/>
            <a:ext cx="22159913" cy="12465051"/>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64" name="Google Shape;64;p14:notes"/>
          <p:cNvSpPr txBox="1">
            <a:spLocks noGrp="1"/>
          </p:cNvSpPr>
          <p:nvPr>
            <p:ph type="body" idx="1"/>
          </p:nvPr>
        </p:nvSpPr>
        <p:spPr>
          <a:xfrm>
            <a:off x="685800" y="4343400"/>
            <a:ext cx="5457825" cy="40862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1:notes"/>
          <p:cNvSpPr>
            <a:spLocks noGrp="1" noRot="1" noChangeAspect="1"/>
          </p:cNvSpPr>
          <p:nvPr>
            <p:ph type="sldImg" idx="2"/>
          </p:nvPr>
        </p:nvSpPr>
        <p:spPr>
          <a:xfrm>
            <a:off x="-16992600" y="-11796713"/>
            <a:ext cx="22159913" cy="12465051"/>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94" name="Google Shape;94;p11:notes"/>
          <p:cNvSpPr txBox="1">
            <a:spLocks noGrp="1"/>
          </p:cNvSpPr>
          <p:nvPr>
            <p:ph type="body" idx="1"/>
          </p:nvPr>
        </p:nvSpPr>
        <p:spPr>
          <a:xfrm>
            <a:off x="685800" y="4343400"/>
            <a:ext cx="5457825" cy="40862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b672940808_0_331:notes"/>
          <p:cNvSpPr>
            <a:spLocks noGrp="1" noRot="1" noChangeAspect="1"/>
          </p:cNvSpPr>
          <p:nvPr>
            <p:ph type="sldImg" idx="2"/>
          </p:nvPr>
        </p:nvSpPr>
        <p:spPr>
          <a:xfrm>
            <a:off x="-16992600" y="-11796713"/>
            <a:ext cx="22159800" cy="12465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06" name="Google Shape;106;gb672940808_0_331:notes"/>
          <p:cNvSpPr txBox="1">
            <a:spLocks noGrp="1"/>
          </p:cNvSpPr>
          <p:nvPr>
            <p:ph type="body" idx="1"/>
          </p:nvPr>
        </p:nvSpPr>
        <p:spPr>
          <a:xfrm>
            <a:off x="685800" y="4343400"/>
            <a:ext cx="5457900" cy="40863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795a4bc877_0_36:notes"/>
          <p:cNvSpPr>
            <a:spLocks noGrp="1" noRot="1" noChangeAspect="1"/>
          </p:cNvSpPr>
          <p:nvPr>
            <p:ph type="sldImg" idx="2"/>
          </p:nvPr>
        </p:nvSpPr>
        <p:spPr>
          <a:xfrm>
            <a:off x="-16992600" y="-11796713"/>
            <a:ext cx="22159800" cy="12465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17" name="Google Shape;117;g795a4bc877_0_36:notes"/>
          <p:cNvSpPr txBox="1">
            <a:spLocks noGrp="1"/>
          </p:cNvSpPr>
          <p:nvPr>
            <p:ph type="body" idx="1"/>
          </p:nvPr>
        </p:nvSpPr>
        <p:spPr>
          <a:xfrm>
            <a:off x="685800" y="4343400"/>
            <a:ext cx="5457900" cy="40863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ae6ff48ee6_0_12:notes"/>
          <p:cNvSpPr>
            <a:spLocks noGrp="1" noRot="1" noChangeAspect="1"/>
          </p:cNvSpPr>
          <p:nvPr>
            <p:ph type="sldImg" idx="2"/>
          </p:nvPr>
        </p:nvSpPr>
        <p:spPr>
          <a:xfrm>
            <a:off x="-16992600" y="-11796713"/>
            <a:ext cx="22159800" cy="12465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33" name="Google Shape;133;gae6ff48ee6_0_12:notes"/>
          <p:cNvSpPr txBox="1">
            <a:spLocks noGrp="1"/>
          </p:cNvSpPr>
          <p:nvPr>
            <p:ph type="body" idx="1"/>
          </p:nvPr>
        </p:nvSpPr>
        <p:spPr>
          <a:xfrm>
            <a:off x="685800" y="4343400"/>
            <a:ext cx="5457900" cy="40863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b="0" i="0" u="none" strike="noStrike" cap="non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Watercolor Splatters">
  <p:cSld name="Watercolor Splatters">
    <p:spTree>
      <p:nvGrpSpPr>
        <p:cNvPr id="1" name="Shape 15"/>
        <p:cNvGrpSpPr/>
        <p:nvPr/>
      </p:nvGrpSpPr>
      <p:grpSpPr>
        <a:xfrm>
          <a:off x="0" y="0"/>
          <a:ext cx="0" cy="0"/>
          <a:chOff x="0" y="0"/>
          <a:chExt cx="0" cy="0"/>
        </a:xfrm>
      </p:grpSpPr>
      <p:pic>
        <p:nvPicPr>
          <p:cNvPr id="16" name="Google Shape;16;p2"/>
          <p:cNvPicPr preferRelativeResize="0"/>
          <p:nvPr/>
        </p:nvPicPr>
        <p:blipFill rotWithShape="1">
          <a:blip r:embed="rId2">
            <a:alphaModFix/>
          </a:blip>
          <a:srcRect/>
          <a:stretch/>
        </p:blipFill>
        <p:spPr>
          <a:xfrm rot="-3076865">
            <a:off x="-926915" y="4060604"/>
            <a:ext cx="4040894" cy="3521520"/>
          </a:xfrm>
          <a:prstGeom prst="rect">
            <a:avLst/>
          </a:prstGeom>
          <a:noFill/>
          <a:ln>
            <a:noFill/>
          </a:ln>
        </p:spPr>
      </p:pic>
      <p:pic>
        <p:nvPicPr>
          <p:cNvPr id="17" name="Google Shape;17;p2"/>
          <p:cNvPicPr preferRelativeResize="0"/>
          <p:nvPr/>
        </p:nvPicPr>
        <p:blipFill rotWithShape="1">
          <a:blip r:embed="rId2">
            <a:alphaModFix/>
          </a:blip>
          <a:srcRect/>
          <a:stretch/>
        </p:blipFill>
        <p:spPr>
          <a:xfrm rot="-3076865">
            <a:off x="4821489" y="4153816"/>
            <a:ext cx="4040894" cy="3521520"/>
          </a:xfrm>
          <a:prstGeom prst="rect">
            <a:avLst/>
          </a:prstGeom>
          <a:noFill/>
          <a:ln>
            <a:noFill/>
          </a:ln>
        </p:spPr>
      </p:pic>
      <p:pic>
        <p:nvPicPr>
          <p:cNvPr id="18" name="Google Shape;18;p2"/>
          <p:cNvPicPr preferRelativeResize="0"/>
          <p:nvPr/>
        </p:nvPicPr>
        <p:blipFill rotWithShape="1">
          <a:blip r:embed="rId2">
            <a:alphaModFix/>
          </a:blip>
          <a:srcRect/>
          <a:stretch/>
        </p:blipFill>
        <p:spPr>
          <a:xfrm rot="-3076865">
            <a:off x="6741838" y="4253776"/>
            <a:ext cx="4040894" cy="3521520"/>
          </a:xfrm>
          <a:prstGeom prst="rect">
            <a:avLst/>
          </a:prstGeom>
          <a:noFill/>
          <a:ln>
            <a:noFill/>
          </a:ln>
        </p:spPr>
      </p:pic>
      <p:pic>
        <p:nvPicPr>
          <p:cNvPr id="19" name="Google Shape;19;p2"/>
          <p:cNvPicPr preferRelativeResize="0"/>
          <p:nvPr/>
        </p:nvPicPr>
        <p:blipFill rotWithShape="1">
          <a:blip r:embed="rId2">
            <a:alphaModFix/>
          </a:blip>
          <a:srcRect/>
          <a:stretch/>
        </p:blipFill>
        <p:spPr>
          <a:xfrm rot="-3076865">
            <a:off x="1848399" y="3877143"/>
            <a:ext cx="4040894" cy="352152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4_General Slide">
  <p:cSld name="4_General Slide">
    <p:spTree>
      <p:nvGrpSpPr>
        <p:cNvPr id="1" name="Shape 2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5_General Slide">
  <p:cSld name="5_General Slide">
    <p:spTree>
      <p:nvGrpSpPr>
        <p:cNvPr id="1" name="Shape 21"/>
        <p:cNvGrpSpPr/>
        <p:nvPr/>
      </p:nvGrpSpPr>
      <p:grpSpPr>
        <a:xfrm>
          <a:off x="0" y="0"/>
          <a:ext cx="0" cy="0"/>
          <a:chOff x="0" y="0"/>
          <a:chExt cx="0" cy="0"/>
        </a:xfrm>
      </p:grpSpPr>
      <p:pic>
        <p:nvPicPr>
          <p:cNvPr id="22" name="Google Shape;22;p4"/>
          <p:cNvPicPr preferRelativeResize="0"/>
          <p:nvPr/>
        </p:nvPicPr>
        <p:blipFill rotWithShape="1">
          <a:blip r:embed="rId2">
            <a:alphaModFix/>
          </a:blip>
          <a:srcRect/>
          <a:stretch/>
        </p:blipFill>
        <p:spPr>
          <a:xfrm>
            <a:off x="-3465095" y="-3867182"/>
            <a:ext cx="15905748" cy="1161282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28650" y="273844"/>
            <a:ext cx="7886700" cy="994172"/>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628650" y="1369219"/>
            <a:ext cx="7886700" cy="3263504"/>
          </a:xfrm>
          <a:prstGeom prst="rect">
            <a:avLst/>
          </a:prstGeom>
          <a:noFill/>
          <a:ln>
            <a:noFill/>
          </a:ln>
        </p:spPr>
        <p:txBody>
          <a:bodyPr spcFirstLastPara="1" wrap="square" lIns="91425" tIns="91425" rIns="91425" bIns="91425" anchor="t" anchorCtr="0">
            <a:noAutofit/>
          </a:bodyPr>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628650" y="4767263"/>
            <a:ext cx="2057400" cy="273844"/>
          </a:xfrm>
          <a:prstGeom prst="rect">
            <a:avLst/>
          </a:prstGeom>
          <a:noFill/>
          <a:ln>
            <a:noFill/>
          </a:ln>
        </p:spPr>
        <p:txBody>
          <a:bodyPr spcFirstLastPara="1" wrap="square" lIns="91425" tIns="91425" rIns="91425" bIns="91425" anchor="ctr" anchorCtr="0">
            <a:noAutofit/>
          </a:bodyPr>
          <a:lstStyle>
            <a:lvl1pPr marR="0" lvl="0" algn="l" rtl="0">
              <a:spcBef>
                <a:spcPts val="0"/>
              </a:spcBef>
              <a:spcAft>
                <a:spcPts val="0"/>
              </a:spcAft>
              <a:buSzPts val="1400"/>
              <a:buNone/>
              <a:defRPr sz="900" b="0" i="0" u="none" strike="noStrike" cap="none">
                <a:solidFill>
                  <a:srgbClr val="CACACA"/>
                </a:solidFill>
                <a:latin typeface="Calibri"/>
                <a:ea typeface="Calibri"/>
                <a:cs typeface="Calibri"/>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028950" y="4767263"/>
            <a:ext cx="3086100" cy="273844"/>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900" b="0" i="0" u="none" strike="noStrike" cap="none">
                <a:solidFill>
                  <a:srgbClr val="CACACA"/>
                </a:solidFill>
                <a:latin typeface="Calibri"/>
                <a:ea typeface="Calibri"/>
                <a:cs typeface="Calibri"/>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CACACA"/>
                </a:solidFill>
                <a:latin typeface="Calibri"/>
                <a:ea typeface="Calibri"/>
                <a:cs typeface="Calibri"/>
                <a:sym typeface="Calibri"/>
              </a:defRPr>
            </a:lvl1pPr>
            <a:lvl2pPr marL="0" marR="0" lvl="1" indent="0" algn="r" rtl="0">
              <a:spcBef>
                <a:spcPts val="0"/>
              </a:spcBef>
              <a:buNone/>
              <a:defRPr sz="900" b="0" i="0" u="none" strike="noStrike" cap="none">
                <a:solidFill>
                  <a:srgbClr val="CACACA"/>
                </a:solidFill>
                <a:latin typeface="Calibri"/>
                <a:ea typeface="Calibri"/>
                <a:cs typeface="Calibri"/>
                <a:sym typeface="Calibri"/>
              </a:defRPr>
            </a:lvl2pPr>
            <a:lvl3pPr marL="0" marR="0" lvl="2" indent="0" algn="r" rtl="0">
              <a:spcBef>
                <a:spcPts val="0"/>
              </a:spcBef>
              <a:buNone/>
              <a:defRPr sz="900" b="0" i="0" u="none" strike="noStrike" cap="none">
                <a:solidFill>
                  <a:srgbClr val="CACACA"/>
                </a:solidFill>
                <a:latin typeface="Calibri"/>
                <a:ea typeface="Calibri"/>
                <a:cs typeface="Calibri"/>
                <a:sym typeface="Calibri"/>
              </a:defRPr>
            </a:lvl3pPr>
            <a:lvl4pPr marL="0" marR="0" lvl="3" indent="0" algn="r" rtl="0">
              <a:spcBef>
                <a:spcPts val="0"/>
              </a:spcBef>
              <a:buNone/>
              <a:defRPr sz="900" b="0" i="0" u="none" strike="noStrike" cap="none">
                <a:solidFill>
                  <a:srgbClr val="CACACA"/>
                </a:solidFill>
                <a:latin typeface="Calibri"/>
                <a:ea typeface="Calibri"/>
                <a:cs typeface="Calibri"/>
                <a:sym typeface="Calibri"/>
              </a:defRPr>
            </a:lvl4pPr>
            <a:lvl5pPr marL="0" marR="0" lvl="4" indent="0" algn="r" rtl="0">
              <a:spcBef>
                <a:spcPts val="0"/>
              </a:spcBef>
              <a:buNone/>
              <a:defRPr sz="900" b="0" i="0" u="none" strike="noStrike" cap="none">
                <a:solidFill>
                  <a:srgbClr val="CACACA"/>
                </a:solidFill>
                <a:latin typeface="Calibri"/>
                <a:ea typeface="Calibri"/>
                <a:cs typeface="Calibri"/>
                <a:sym typeface="Calibri"/>
              </a:defRPr>
            </a:lvl5pPr>
            <a:lvl6pPr marL="0" marR="0" lvl="5" indent="0" algn="r" rtl="0">
              <a:spcBef>
                <a:spcPts val="0"/>
              </a:spcBef>
              <a:buNone/>
              <a:defRPr sz="900" b="0" i="0" u="none" strike="noStrike" cap="none">
                <a:solidFill>
                  <a:srgbClr val="CACACA"/>
                </a:solidFill>
                <a:latin typeface="Calibri"/>
                <a:ea typeface="Calibri"/>
                <a:cs typeface="Calibri"/>
                <a:sym typeface="Calibri"/>
              </a:defRPr>
            </a:lvl6pPr>
            <a:lvl7pPr marL="0" marR="0" lvl="6" indent="0" algn="r" rtl="0">
              <a:spcBef>
                <a:spcPts val="0"/>
              </a:spcBef>
              <a:buNone/>
              <a:defRPr sz="900" b="0" i="0" u="none" strike="noStrike" cap="none">
                <a:solidFill>
                  <a:srgbClr val="CACACA"/>
                </a:solidFill>
                <a:latin typeface="Calibri"/>
                <a:ea typeface="Calibri"/>
                <a:cs typeface="Calibri"/>
                <a:sym typeface="Calibri"/>
              </a:defRPr>
            </a:lvl7pPr>
            <a:lvl8pPr marL="0" marR="0" lvl="7" indent="0" algn="r" rtl="0">
              <a:spcBef>
                <a:spcPts val="0"/>
              </a:spcBef>
              <a:buNone/>
              <a:defRPr sz="900" b="0" i="0" u="none" strike="noStrike" cap="none">
                <a:solidFill>
                  <a:srgbClr val="CACACA"/>
                </a:solidFill>
                <a:latin typeface="Calibri"/>
                <a:ea typeface="Calibri"/>
                <a:cs typeface="Calibri"/>
                <a:sym typeface="Calibri"/>
              </a:defRPr>
            </a:lvl8pPr>
            <a:lvl9pPr marL="0" marR="0" lvl="8" indent="0" algn="r" rtl="0">
              <a:spcBef>
                <a:spcPts val="0"/>
              </a:spcBef>
              <a:buNone/>
              <a:defRPr sz="900" b="0" i="0" u="none" strike="noStrike" cap="none">
                <a:solidFill>
                  <a:srgbClr val="CACACA"/>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2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
        <p:cNvGrpSpPr/>
        <p:nvPr/>
      </p:nvGrpSpPr>
      <p:grpSpPr>
        <a:xfrm>
          <a:off x="0" y="0"/>
          <a:ext cx="0" cy="0"/>
          <a:chOff x="0" y="0"/>
          <a:chExt cx="0" cy="0"/>
        </a:xfrm>
      </p:grpSpPr>
      <p:pic>
        <p:nvPicPr>
          <p:cNvPr id="28" name="Google Shape;28;p5"/>
          <p:cNvPicPr preferRelativeResize="0"/>
          <p:nvPr/>
        </p:nvPicPr>
        <p:blipFill rotWithShape="1">
          <a:blip r:embed="rId3">
            <a:alphaModFix/>
          </a:blip>
          <a:srcRect/>
          <a:stretch/>
        </p:blipFill>
        <p:spPr>
          <a:xfrm rot="-5400000">
            <a:off x="2756392" y="83811"/>
            <a:ext cx="3212862" cy="4772671"/>
          </a:xfrm>
          <a:prstGeom prst="rect">
            <a:avLst/>
          </a:prstGeom>
          <a:noFill/>
          <a:ln>
            <a:noFill/>
          </a:ln>
        </p:spPr>
      </p:pic>
      <p:sp>
        <p:nvSpPr>
          <p:cNvPr id="29" name="Google Shape;29;p5"/>
          <p:cNvSpPr/>
          <p:nvPr/>
        </p:nvSpPr>
        <p:spPr>
          <a:xfrm>
            <a:off x="3353500" y="2780250"/>
            <a:ext cx="2556300" cy="4227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350" b="1">
                <a:solidFill>
                  <a:srgbClr val="073763"/>
                </a:solidFill>
                <a:latin typeface="Calibri"/>
                <a:ea typeface="Calibri"/>
                <a:cs typeface="Calibri"/>
                <a:sym typeface="Calibri"/>
              </a:rPr>
              <a:t>Using Machine Learning to Predict Titanic Passenger Survival</a:t>
            </a:r>
            <a:endParaRPr sz="1350" b="1" i="0" u="none" strike="noStrike" cap="none">
              <a:solidFill>
                <a:srgbClr val="073763"/>
              </a:solidFill>
              <a:latin typeface="Calibri"/>
              <a:ea typeface="Calibri"/>
              <a:cs typeface="Calibri"/>
              <a:sym typeface="Calibri"/>
            </a:endParaRPr>
          </a:p>
        </p:txBody>
      </p:sp>
      <p:sp>
        <p:nvSpPr>
          <p:cNvPr id="30" name="Google Shape;30;p5"/>
          <p:cNvSpPr txBox="1"/>
          <p:nvPr/>
        </p:nvSpPr>
        <p:spPr>
          <a:xfrm>
            <a:off x="6190600" y="3292575"/>
            <a:ext cx="2953200" cy="12675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600">
                <a:solidFill>
                  <a:srgbClr val="20124D"/>
                </a:solidFill>
                <a:latin typeface="Roboto"/>
                <a:ea typeface="Roboto"/>
                <a:cs typeface="Roboto"/>
                <a:sym typeface="Roboto"/>
              </a:rPr>
              <a:t>Floriane Beyegue, Josh Jagget, Cassandra Johnson, Antonio Pinkston, Rajiv Shrestha </a:t>
            </a:r>
            <a:endParaRPr>
              <a:solidFill>
                <a:srgbClr val="20124D"/>
              </a:solidFill>
            </a:endParaRPr>
          </a:p>
        </p:txBody>
      </p:sp>
      <p:sp>
        <p:nvSpPr>
          <p:cNvPr id="31" name="Google Shape;31;p5"/>
          <p:cNvSpPr txBox="1"/>
          <p:nvPr/>
        </p:nvSpPr>
        <p:spPr>
          <a:xfrm>
            <a:off x="1707275" y="1947213"/>
            <a:ext cx="5729400" cy="8619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5000" b="1">
                <a:solidFill>
                  <a:schemeClr val="dk2"/>
                </a:solidFill>
                <a:latin typeface="Montserrat"/>
                <a:ea typeface="Montserrat"/>
                <a:cs typeface="Montserrat"/>
                <a:sym typeface="Montserrat"/>
              </a:rPr>
              <a:t>Sink or Swim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147" name="Google Shape;147;p14"/>
          <p:cNvPicPr preferRelativeResize="0"/>
          <p:nvPr/>
        </p:nvPicPr>
        <p:blipFill rotWithShape="1">
          <a:blip r:embed="rId3">
            <a:alphaModFix/>
          </a:blip>
          <a:srcRect/>
          <a:stretch/>
        </p:blipFill>
        <p:spPr>
          <a:xfrm rot="5788823">
            <a:off x="-3256850" y="144617"/>
            <a:ext cx="5713129" cy="4392941"/>
          </a:xfrm>
          <a:prstGeom prst="rect">
            <a:avLst/>
          </a:prstGeom>
          <a:noFill/>
          <a:ln>
            <a:noFill/>
          </a:ln>
        </p:spPr>
      </p:pic>
      <p:sp>
        <p:nvSpPr>
          <p:cNvPr id="148" name="Google Shape;148;p14"/>
          <p:cNvSpPr txBox="1"/>
          <p:nvPr/>
        </p:nvSpPr>
        <p:spPr>
          <a:xfrm>
            <a:off x="1917100" y="221700"/>
            <a:ext cx="6987300" cy="1313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Machine Learning Models - Logistic Regression</a:t>
            </a:r>
            <a:endParaRPr/>
          </a:p>
        </p:txBody>
      </p:sp>
      <p:pic>
        <p:nvPicPr>
          <p:cNvPr id="149" name="Google Shape;149;p14"/>
          <p:cNvPicPr preferRelativeResize="0"/>
          <p:nvPr/>
        </p:nvPicPr>
        <p:blipFill>
          <a:blip r:embed="rId4">
            <a:alphaModFix/>
          </a:blip>
          <a:stretch>
            <a:fillRect/>
          </a:stretch>
        </p:blipFill>
        <p:spPr>
          <a:xfrm>
            <a:off x="2104550" y="2240925"/>
            <a:ext cx="2771500" cy="2370675"/>
          </a:xfrm>
          <a:prstGeom prst="rect">
            <a:avLst/>
          </a:prstGeom>
          <a:noFill/>
          <a:ln>
            <a:noFill/>
          </a:ln>
        </p:spPr>
      </p:pic>
      <p:pic>
        <p:nvPicPr>
          <p:cNvPr id="150" name="Google Shape;150;p14"/>
          <p:cNvPicPr preferRelativeResize="0"/>
          <p:nvPr/>
        </p:nvPicPr>
        <p:blipFill>
          <a:blip r:embed="rId5">
            <a:alphaModFix/>
          </a:blip>
          <a:stretch>
            <a:fillRect/>
          </a:stretch>
        </p:blipFill>
        <p:spPr>
          <a:xfrm>
            <a:off x="5223550" y="2177675"/>
            <a:ext cx="3381576" cy="2497175"/>
          </a:xfrm>
          <a:prstGeom prst="rect">
            <a:avLst/>
          </a:prstGeom>
          <a:noFill/>
          <a:ln>
            <a:noFill/>
          </a:ln>
        </p:spPr>
      </p:pic>
      <p:sp>
        <p:nvSpPr>
          <p:cNvPr id="151" name="Google Shape;151;p14"/>
          <p:cNvSpPr txBox="1"/>
          <p:nvPr/>
        </p:nvSpPr>
        <p:spPr>
          <a:xfrm>
            <a:off x="2234900" y="1840900"/>
            <a:ext cx="2285100" cy="369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chemeClr val="dk2"/>
                </a:solidFill>
                <a:latin typeface="Montserrat"/>
                <a:ea typeface="Montserrat"/>
                <a:cs typeface="Montserrat"/>
                <a:sym typeface="Montserrat"/>
              </a:rPr>
              <a:t>Confusion Matrix</a:t>
            </a:r>
            <a:endParaRPr/>
          </a:p>
        </p:txBody>
      </p:sp>
      <p:sp>
        <p:nvSpPr>
          <p:cNvPr id="152" name="Google Shape;152;p14"/>
          <p:cNvSpPr txBox="1"/>
          <p:nvPr/>
        </p:nvSpPr>
        <p:spPr>
          <a:xfrm>
            <a:off x="5406400" y="1795600"/>
            <a:ext cx="3064500" cy="4599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chemeClr val="dk2"/>
                </a:solidFill>
                <a:latin typeface="Montserrat"/>
                <a:ea typeface="Montserrat"/>
                <a:cs typeface="Montserrat"/>
                <a:sym typeface="Montserrat"/>
              </a:rPr>
              <a:t>Classification Report</a:t>
            </a:r>
            <a:endParaRPr/>
          </a:p>
        </p:txBody>
      </p:sp>
      <p:sp>
        <p:nvSpPr>
          <p:cNvPr id="153" name="Google Shape;153;p14"/>
          <p:cNvSpPr txBox="1"/>
          <p:nvPr/>
        </p:nvSpPr>
        <p:spPr>
          <a:xfrm>
            <a:off x="2200300" y="4562675"/>
            <a:ext cx="1323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
                <a:latin typeface="Montserrat"/>
                <a:ea typeface="Montserrat"/>
                <a:cs typeface="Montserrat"/>
                <a:sym typeface="Montserrat"/>
              </a:rPr>
              <a:t>0 - Did not Survive</a:t>
            </a:r>
            <a:endParaRPr sz="600">
              <a:latin typeface="Montserrat"/>
              <a:ea typeface="Montserrat"/>
              <a:cs typeface="Montserrat"/>
              <a:sym typeface="Montserrat"/>
            </a:endParaRPr>
          </a:p>
          <a:p>
            <a:pPr marL="0" lvl="0" indent="0" algn="l" rtl="0">
              <a:spcBef>
                <a:spcPts val="0"/>
              </a:spcBef>
              <a:spcAft>
                <a:spcPts val="0"/>
              </a:spcAft>
              <a:buNone/>
            </a:pPr>
            <a:r>
              <a:rPr lang="en-US" sz="600">
                <a:latin typeface="Montserrat"/>
                <a:ea typeface="Montserrat"/>
                <a:cs typeface="Montserrat"/>
                <a:sym typeface="Montserrat"/>
              </a:rPr>
              <a:t>1 - Survive</a:t>
            </a:r>
            <a:endParaRPr sz="600">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
        <p:nvSpPr>
          <p:cNvPr id="154" name="Google Shape;154;p14"/>
          <p:cNvSpPr txBox="1"/>
          <p:nvPr/>
        </p:nvSpPr>
        <p:spPr>
          <a:xfrm>
            <a:off x="5338350" y="4611600"/>
            <a:ext cx="132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800" b="1">
                <a:latin typeface="Montserrat"/>
                <a:ea typeface="Montserrat"/>
                <a:cs typeface="Montserrat"/>
                <a:sym typeface="Montserrat"/>
              </a:rPr>
              <a:t>Accuracy: .78</a:t>
            </a:r>
            <a:endParaRPr sz="800" b="1">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15"/>
          <p:cNvPicPr preferRelativeResize="0"/>
          <p:nvPr/>
        </p:nvPicPr>
        <p:blipFill rotWithShape="1">
          <a:blip r:embed="rId3">
            <a:alphaModFix/>
          </a:blip>
          <a:srcRect/>
          <a:stretch/>
        </p:blipFill>
        <p:spPr>
          <a:xfrm rot="5788823">
            <a:off x="-3453881" y="-58731"/>
            <a:ext cx="5713114" cy="4978962"/>
          </a:xfrm>
          <a:prstGeom prst="rect">
            <a:avLst/>
          </a:prstGeom>
          <a:noFill/>
          <a:ln>
            <a:noFill/>
          </a:ln>
        </p:spPr>
      </p:pic>
      <p:sp>
        <p:nvSpPr>
          <p:cNvPr id="160" name="Google Shape;160;p15"/>
          <p:cNvSpPr txBox="1"/>
          <p:nvPr/>
        </p:nvSpPr>
        <p:spPr>
          <a:xfrm>
            <a:off x="1464550" y="454900"/>
            <a:ext cx="7404900" cy="88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Support Vector Machine (SVM)</a:t>
            </a:r>
            <a:endParaRPr/>
          </a:p>
        </p:txBody>
      </p:sp>
      <p:sp>
        <p:nvSpPr>
          <p:cNvPr id="161" name="Google Shape;161;p15"/>
          <p:cNvSpPr txBox="1"/>
          <p:nvPr/>
        </p:nvSpPr>
        <p:spPr>
          <a:xfrm>
            <a:off x="2414550" y="1398375"/>
            <a:ext cx="2285100" cy="369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chemeClr val="dk2"/>
                </a:solidFill>
                <a:latin typeface="Montserrat"/>
                <a:ea typeface="Montserrat"/>
                <a:cs typeface="Montserrat"/>
                <a:sym typeface="Montserrat"/>
              </a:rPr>
              <a:t>Confusion Matrix</a:t>
            </a:r>
            <a:endParaRPr/>
          </a:p>
        </p:txBody>
      </p:sp>
      <p:sp>
        <p:nvSpPr>
          <p:cNvPr id="162" name="Google Shape;162;p15"/>
          <p:cNvSpPr txBox="1"/>
          <p:nvPr/>
        </p:nvSpPr>
        <p:spPr>
          <a:xfrm>
            <a:off x="5520175" y="1347675"/>
            <a:ext cx="2915700" cy="420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chemeClr val="dk2"/>
                </a:solidFill>
                <a:latin typeface="Montserrat"/>
                <a:ea typeface="Montserrat"/>
                <a:cs typeface="Montserrat"/>
                <a:sym typeface="Montserrat"/>
              </a:rPr>
              <a:t>Classification Report</a:t>
            </a:r>
            <a:endParaRPr/>
          </a:p>
        </p:txBody>
      </p:sp>
      <p:pic>
        <p:nvPicPr>
          <p:cNvPr id="163" name="Google Shape;163;p15"/>
          <p:cNvPicPr preferRelativeResize="0"/>
          <p:nvPr/>
        </p:nvPicPr>
        <p:blipFill>
          <a:blip r:embed="rId4">
            <a:alphaModFix/>
          </a:blip>
          <a:stretch>
            <a:fillRect/>
          </a:stretch>
        </p:blipFill>
        <p:spPr>
          <a:xfrm>
            <a:off x="2257011" y="1823150"/>
            <a:ext cx="2771789" cy="2258775"/>
          </a:xfrm>
          <a:prstGeom prst="rect">
            <a:avLst/>
          </a:prstGeom>
          <a:noFill/>
          <a:ln>
            <a:noFill/>
          </a:ln>
        </p:spPr>
      </p:pic>
      <p:pic>
        <p:nvPicPr>
          <p:cNvPr id="164" name="Google Shape;164;p15"/>
          <p:cNvPicPr preferRelativeResize="0"/>
          <p:nvPr/>
        </p:nvPicPr>
        <p:blipFill>
          <a:blip r:embed="rId5">
            <a:alphaModFix/>
          </a:blip>
          <a:stretch>
            <a:fillRect/>
          </a:stretch>
        </p:blipFill>
        <p:spPr>
          <a:xfrm>
            <a:off x="5138050" y="1823150"/>
            <a:ext cx="3614100" cy="2496150"/>
          </a:xfrm>
          <a:prstGeom prst="rect">
            <a:avLst/>
          </a:prstGeom>
          <a:noFill/>
          <a:ln>
            <a:noFill/>
          </a:ln>
        </p:spPr>
      </p:pic>
      <p:sp>
        <p:nvSpPr>
          <p:cNvPr id="165" name="Google Shape;165;p15"/>
          <p:cNvSpPr txBox="1"/>
          <p:nvPr/>
        </p:nvSpPr>
        <p:spPr>
          <a:xfrm>
            <a:off x="2414550" y="4081925"/>
            <a:ext cx="1323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
                <a:latin typeface="Montserrat"/>
                <a:ea typeface="Montserrat"/>
                <a:cs typeface="Montserrat"/>
                <a:sym typeface="Montserrat"/>
              </a:rPr>
              <a:t>0 - Did not Survive</a:t>
            </a:r>
            <a:endParaRPr sz="600">
              <a:latin typeface="Montserrat"/>
              <a:ea typeface="Montserrat"/>
              <a:cs typeface="Montserrat"/>
              <a:sym typeface="Montserrat"/>
            </a:endParaRPr>
          </a:p>
          <a:p>
            <a:pPr marL="0" lvl="0" indent="0" algn="l" rtl="0">
              <a:spcBef>
                <a:spcPts val="0"/>
              </a:spcBef>
              <a:spcAft>
                <a:spcPts val="0"/>
              </a:spcAft>
              <a:buNone/>
            </a:pPr>
            <a:r>
              <a:rPr lang="en-US" sz="600">
                <a:latin typeface="Montserrat"/>
                <a:ea typeface="Montserrat"/>
                <a:cs typeface="Montserrat"/>
                <a:sym typeface="Montserrat"/>
              </a:rPr>
              <a:t>1 - Survive</a:t>
            </a:r>
            <a:endParaRPr sz="600">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
        <p:nvSpPr>
          <p:cNvPr id="166" name="Google Shape;166;p15"/>
          <p:cNvSpPr txBox="1"/>
          <p:nvPr/>
        </p:nvSpPr>
        <p:spPr>
          <a:xfrm>
            <a:off x="5338350" y="4611600"/>
            <a:ext cx="132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800" b="1">
                <a:latin typeface="Montserrat"/>
                <a:ea typeface="Montserrat"/>
                <a:cs typeface="Montserrat"/>
                <a:sym typeface="Montserrat"/>
              </a:rPr>
              <a:t>Accuracy: .77</a:t>
            </a:r>
            <a:endParaRPr sz="800" b="1">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16"/>
          <p:cNvPicPr preferRelativeResize="0"/>
          <p:nvPr/>
        </p:nvPicPr>
        <p:blipFill rotWithShape="1">
          <a:blip r:embed="rId3">
            <a:alphaModFix/>
          </a:blip>
          <a:srcRect/>
          <a:stretch/>
        </p:blipFill>
        <p:spPr>
          <a:xfrm rot="5788822">
            <a:off x="-3421657" y="-274426"/>
            <a:ext cx="5713119" cy="5143501"/>
          </a:xfrm>
          <a:prstGeom prst="rect">
            <a:avLst/>
          </a:prstGeom>
          <a:noFill/>
          <a:ln>
            <a:noFill/>
          </a:ln>
        </p:spPr>
      </p:pic>
      <p:sp>
        <p:nvSpPr>
          <p:cNvPr id="172" name="Google Shape;172;p16"/>
          <p:cNvSpPr txBox="1"/>
          <p:nvPr/>
        </p:nvSpPr>
        <p:spPr>
          <a:xfrm>
            <a:off x="1988075" y="150675"/>
            <a:ext cx="6798900" cy="889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Decision Tree</a:t>
            </a:r>
            <a:endParaRPr/>
          </a:p>
        </p:txBody>
      </p:sp>
      <p:sp>
        <p:nvSpPr>
          <p:cNvPr id="173" name="Google Shape;173;p16"/>
          <p:cNvSpPr txBox="1"/>
          <p:nvPr/>
        </p:nvSpPr>
        <p:spPr>
          <a:xfrm>
            <a:off x="2525763" y="919588"/>
            <a:ext cx="2285100" cy="369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chemeClr val="dk2"/>
                </a:solidFill>
                <a:latin typeface="Montserrat"/>
                <a:ea typeface="Montserrat"/>
                <a:cs typeface="Montserrat"/>
                <a:sym typeface="Montserrat"/>
              </a:rPr>
              <a:t>Confusion Matrix</a:t>
            </a:r>
            <a:endParaRPr/>
          </a:p>
        </p:txBody>
      </p:sp>
      <p:pic>
        <p:nvPicPr>
          <p:cNvPr id="174" name="Google Shape;174;p16"/>
          <p:cNvPicPr preferRelativeResize="0"/>
          <p:nvPr/>
        </p:nvPicPr>
        <p:blipFill>
          <a:blip r:embed="rId4">
            <a:alphaModFix/>
          </a:blip>
          <a:stretch>
            <a:fillRect/>
          </a:stretch>
        </p:blipFill>
        <p:spPr>
          <a:xfrm>
            <a:off x="2283437" y="1438525"/>
            <a:ext cx="2442675" cy="1937275"/>
          </a:xfrm>
          <a:prstGeom prst="rect">
            <a:avLst/>
          </a:prstGeom>
          <a:noFill/>
          <a:ln>
            <a:noFill/>
          </a:ln>
        </p:spPr>
      </p:pic>
      <p:pic>
        <p:nvPicPr>
          <p:cNvPr id="175" name="Google Shape;175;p16"/>
          <p:cNvPicPr preferRelativeResize="0"/>
          <p:nvPr/>
        </p:nvPicPr>
        <p:blipFill>
          <a:blip r:embed="rId5">
            <a:alphaModFix/>
          </a:blip>
          <a:stretch>
            <a:fillRect/>
          </a:stretch>
        </p:blipFill>
        <p:spPr>
          <a:xfrm>
            <a:off x="4252500" y="3297984"/>
            <a:ext cx="3091335" cy="1803065"/>
          </a:xfrm>
          <a:prstGeom prst="rect">
            <a:avLst/>
          </a:prstGeom>
          <a:noFill/>
          <a:ln>
            <a:noFill/>
          </a:ln>
        </p:spPr>
      </p:pic>
      <p:pic>
        <p:nvPicPr>
          <p:cNvPr id="176" name="Google Shape;176;p16"/>
          <p:cNvPicPr preferRelativeResize="0"/>
          <p:nvPr/>
        </p:nvPicPr>
        <p:blipFill>
          <a:blip r:embed="rId6">
            <a:alphaModFix/>
          </a:blip>
          <a:stretch>
            <a:fillRect/>
          </a:stretch>
        </p:blipFill>
        <p:spPr>
          <a:xfrm>
            <a:off x="5024025" y="1177438"/>
            <a:ext cx="3202074" cy="2239750"/>
          </a:xfrm>
          <a:prstGeom prst="rect">
            <a:avLst/>
          </a:prstGeom>
          <a:noFill/>
          <a:ln>
            <a:noFill/>
          </a:ln>
        </p:spPr>
      </p:pic>
      <p:sp>
        <p:nvSpPr>
          <p:cNvPr id="177" name="Google Shape;177;p16"/>
          <p:cNvSpPr txBox="1"/>
          <p:nvPr/>
        </p:nvSpPr>
        <p:spPr>
          <a:xfrm>
            <a:off x="5274463" y="818975"/>
            <a:ext cx="2701200" cy="408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chemeClr val="dk2"/>
                </a:solidFill>
                <a:latin typeface="Montserrat"/>
                <a:ea typeface="Montserrat"/>
                <a:cs typeface="Montserrat"/>
                <a:sym typeface="Montserrat"/>
              </a:rPr>
              <a:t>Classification Report</a:t>
            </a:r>
            <a:endParaRPr/>
          </a:p>
        </p:txBody>
      </p:sp>
      <p:sp>
        <p:nvSpPr>
          <p:cNvPr id="178" name="Google Shape;178;p16"/>
          <p:cNvSpPr txBox="1"/>
          <p:nvPr/>
        </p:nvSpPr>
        <p:spPr>
          <a:xfrm>
            <a:off x="2707975" y="3661250"/>
            <a:ext cx="1593600" cy="994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chemeClr val="dk2"/>
                </a:solidFill>
                <a:latin typeface="Montserrat"/>
                <a:ea typeface="Montserrat"/>
                <a:cs typeface="Montserrat"/>
                <a:sym typeface="Montserrat"/>
              </a:rPr>
              <a:t>Decision Tree</a:t>
            </a:r>
            <a:endParaRPr/>
          </a:p>
        </p:txBody>
      </p:sp>
      <p:sp>
        <p:nvSpPr>
          <p:cNvPr id="179" name="Google Shape;179;p16"/>
          <p:cNvSpPr txBox="1"/>
          <p:nvPr/>
        </p:nvSpPr>
        <p:spPr>
          <a:xfrm>
            <a:off x="1811175" y="3126450"/>
            <a:ext cx="1323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
                <a:latin typeface="Montserrat"/>
                <a:ea typeface="Montserrat"/>
                <a:cs typeface="Montserrat"/>
                <a:sym typeface="Montserrat"/>
              </a:rPr>
              <a:t>0 - Did not Survive</a:t>
            </a:r>
            <a:endParaRPr sz="600">
              <a:latin typeface="Montserrat"/>
              <a:ea typeface="Montserrat"/>
              <a:cs typeface="Montserrat"/>
              <a:sym typeface="Montserrat"/>
            </a:endParaRPr>
          </a:p>
          <a:p>
            <a:pPr marL="0" lvl="0" indent="0" algn="l" rtl="0">
              <a:spcBef>
                <a:spcPts val="0"/>
              </a:spcBef>
              <a:spcAft>
                <a:spcPts val="0"/>
              </a:spcAft>
              <a:buNone/>
            </a:pPr>
            <a:r>
              <a:rPr lang="en-US" sz="600">
                <a:latin typeface="Montserrat"/>
                <a:ea typeface="Montserrat"/>
                <a:cs typeface="Montserrat"/>
                <a:sym typeface="Montserrat"/>
              </a:rPr>
              <a:t>1 - Survive</a:t>
            </a:r>
            <a:endParaRPr sz="600">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
        <p:nvSpPr>
          <p:cNvPr id="180" name="Google Shape;180;p16"/>
          <p:cNvSpPr txBox="1"/>
          <p:nvPr/>
        </p:nvSpPr>
        <p:spPr>
          <a:xfrm>
            <a:off x="7432150" y="3297963"/>
            <a:ext cx="132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800" b="1">
                <a:latin typeface="Montserrat"/>
                <a:ea typeface="Montserrat"/>
                <a:cs typeface="Montserrat"/>
                <a:sym typeface="Montserrat"/>
              </a:rPr>
              <a:t>Accuracy: .78</a:t>
            </a:r>
            <a:endParaRPr sz="800" b="1">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186" name="Google Shape;186;p17"/>
          <p:cNvPicPr preferRelativeResize="0"/>
          <p:nvPr/>
        </p:nvPicPr>
        <p:blipFill>
          <a:blip r:embed="rId3">
            <a:alphaModFix/>
          </a:blip>
          <a:stretch>
            <a:fillRect/>
          </a:stretch>
        </p:blipFill>
        <p:spPr>
          <a:xfrm>
            <a:off x="1004650" y="-42425"/>
            <a:ext cx="7400424" cy="4945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p18"/>
          <p:cNvPicPr preferRelativeResize="0"/>
          <p:nvPr/>
        </p:nvPicPr>
        <p:blipFill rotWithShape="1">
          <a:blip r:embed="rId3">
            <a:alphaModFix/>
          </a:blip>
          <a:srcRect/>
          <a:stretch/>
        </p:blipFill>
        <p:spPr>
          <a:xfrm rot="5788822">
            <a:off x="-3632549" y="-8870"/>
            <a:ext cx="5713124" cy="4818715"/>
          </a:xfrm>
          <a:prstGeom prst="rect">
            <a:avLst/>
          </a:prstGeom>
          <a:noFill/>
          <a:ln>
            <a:noFill/>
          </a:ln>
        </p:spPr>
      </p:pic>
      <p:sp>
        <p:nvSpPr>
          <p:cNvPr id="192" name="Google Shape;192;p18"/>
          <p:cNvSpPr txBox="1"/>
          <p:nvPr/>
        </p:nvSpPr>
        <p:spPr>
          <a:xfrm>
            <a:off x="1592050" y="151625"/>
            <a:ext cx="6706800" cy="88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Random Forest</a:t>
            </a:r>
            <a:endParaRPr/>
          </a:p>
        </p:txBody>
      </p:sp>
      <p:pic>
        <p:nvPicPr>
          <p:cNvPr id="193" name="Google Shape;193;p18"/>
          <p:cNvPicPr preferRelativeResize="0"/>
          <p:nvPr/>
        </p:nvPicPr>
        <p:blipFill>
          <a:blip r:embed="rId4">
            <a:alphaModFix/>
          </a:blip>
          <a:stretch>
            <a:fillRect/>
          </a:stretch>
        </p:blipFill>
        <p:spPr>
          <a:xfrm>
            <a:off x="2143301" y="1696275"/>
            <a:ext cx="2412300" cy="2040081"/>
          </a:xfrm>
          <a:prstGeom prst="rect">
            <a:avLst/>
          </a:prstGeom>
          <a:noFill/>
          <a:ln>
            <a:noFill/>
          </a:ln>
        </p:spPr>
      </p:pic>
      <p:sp>
        <p:nvSpPr>
          <p:cNvPr id="194" name="Google Shape;194;p18"/>
          <p:cNvSpPr txBox="1"/>
          <p:nvPr/>
        </p:nvSpPr>
        <p:spPr>
          <a:xfrm>
            <a:off x="2173925" y="1265175"/>
            <a:ext cx="2412300" cy="369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chemeClr val="dk2"/>
                </a:solidFill>
                <a:latin typeface="Montserrat"/>
                <a:ea typeface="Montserrat"/>
                <a:cs typeface="Montserrat"/>
                <a:sym typeface="Montserrat"/>
              </a:rPr>
              <a:t>Confusion Matrix</a:t>
            </a:r>
            <a:endParaRPr/>
          </a:p>
        </p:txBody>
      </p:sp>
      <p:pic>
        <p:nvPicPr>
          <p:cNvPr id="195" name="Google Shape;195;p18"/>
          <p:cNvPicPr preferRelativeResize="0"/>
          <p:nvPr/>
        </p:nvPicPr>
        <p:blipFill>
          <a:blip r:embed="rId5">
            <a:alphaModFix/>
          </a:blip>
          <a:stretch>
            <a:fillRect/>
          </a:stretch>
        </p:blipFill>
        <p:spPr>
          <a:xfrm>
            <a:off x="5229025" y="1478425"/>
            <a:ext cx="3270750" cy="2317525"/>
          </a:xfrm>
          <a:prstGeom prst="rect">
            <a:avLst/>
          </a:prstGeom>
          <a:noFill/>
          <a:ln>
            <a:noFill/>
          </a:ln>
        </p:spPr>
      </p:pic>
      <p:sp>
        <p:nvSpPr>
          <p:cNvPr id="196" name="Google Shape;196;p18"/>
          <p:cNvSpPr txBox="1"/>
          <p:nvPr/>
        </p:nvSpPr>
        <p:spPr>
          <a:xfrm>
            <a:off x="5871675" y="694925"/>
            <a:ext cx="1804800" cy="729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chemeClr val="dk2"/>
                </a:solidFill>
                <a:latin typeface="Montserrat"/>
                <a:ea typeface="Montserrat"/>
                <a:cs typeface="Montserrat"/>
                <a:sym typeface="Montserrat"/>
              </a:rPr>
              <a:t>Classification Report</a:t>
            </a:r>
            <a:endParaRPr/>
          </a:p>
        </p:txBody>
      </p:sp>
      <p:sp>
        <p:nvSpPr>
          <p:cNvPr id="197" name="Google Shape;197;p18"/>
          <p:cNvSpPr txBox="1"/>
          <p:nvPr/>
        </p:nvSpPr>
        <p:spPr>
          <a:xfrm>
            <a:off x="2642425" y="3736350"/>
            <a:ext cx="1323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
                <a:latin typeface="Montserrat"/>
                <a:ea typeface="Montserrat"/>
                <a:cs typeface="Montserrat"/>
                <a:sym typeface="Montserrat"/>
              </a:rPr>
              <a:t>0 - Did not Survive</a:t>
            </a:r>
            <a:endParaRPr sz="600">
              <a:latin typeface="Montserrat"/>
              <a:ea typeface="Montserrat"/>
              <a:cs typeface="Montserrat"/>
              <a:sym typeface="Montserrat"/>
            </a:endParaRPr>
          </a:p>
          <a:p>
            <a:pPr marL="0" lvl="0" indent="0" algn="l" rtl="0">
              <a:spcBef>
                <a:spcPts val="0"/>
              </a:spcBef>
              <a:spcAft>
                <a:spcPts val="0"/>
              </a:spcAft>
              <a:buNone/>
            </a:pPr>
            <a:r>
              <a:rPr lang="en-US" sz="600">
                <a:latin typeface="Montserrat"/>
                <a:ea typeface="Montserrat"/>
                <a:cs typeface="Montserrat"/>
                <a:sym typeface="Montserrat"/>
              </a:rPr>
              <a:t>1 - Survive</a:t>
            </a:r>
            <a:endParaRPr sz="600">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
        <p:nvSpPr>
          <p:cNvPr id="198" name="Google Shape;198;p18"/>
          <p:cNvSpPr txBox="1"/>
          <p:nvPr/>
        </p:nvSpPr>
        <p:spPr>
          <a:xfrm>
            <a:off x="6066625" y="3849850"/>
            <a:ext cx="132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800" b="1">
                <a:latin typeface="Montserrat"/>
                <a:ea typeface="Montserrat"/>
                <a:cs typeface="Montserrat"/>
                <a:sym typeface="Montserrat"/>
              </a:rPr>
              <a:t>Accuracy: .81</a:t>
            </a:r>
            <a:endParaRPr sz="800" b="1">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Google Shape;203;p19"/>
          <p:cNvPicPr preferRelativeResize="0"/>
          <p:nvPr/>
        </p:nvPicPr>
        <p:blipFill rotWithShape="1">
          <a:blip r:embed="rId3">
            <a:alphaModFix/>
          </a:blip>
          <a:srcRect/>
          <a:stretch/>
        </p:blipFill>
        <p:spPr>
          <a:xfrm rot="5788822">
            <a:off x="-3632549" y="-8870"/>
            <a:ext cx="5713124" cy="4818715"/>
          </a:xfrm>
          <a:prstGeom prst="rect">
            <a:avLst/>
          </a:prstGeom>
          <a:noFill/>
          <a:ln>
            <a:noFill/>
          </a:ln>
        </p:spPr>
      </p:pic>
      <p:sp>
        <p:nvSpPr>
          <p:cNvPr id="204" name="Google Shape;204;p19"/>
          <p:cNvSpPr txBox="1"/>
          <p:nvPr/>
        </p:nvSpPr>
        <p:spPr>
          <a:xfrm>
            <a:off x="1442475" y="106125"/>
            <a:ext cx="6706800" cy="88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Random Forest</a:t>
            </a:r>
            <a:endParaRPr/>
          </a:p>
        </p:txBody>
      </p:sp>
      <p:sp>
        <p:nvSpPr>
          <p:cNvPr id="205" name="Google Shape;205;p19"/>
          <p:cNvSpPr txBox="1"/>
          <p:nvPr/>
        </p:nvSpPr>
        <p:spPr>
          <a:xfrm>
            <a:off x="3862350" y="788350"/>
            <a:ext cx="1804800" cy="459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chemeClr val="dk2"/>
                </a:solidFill>
                <a:latin typeface="Montserrat"/>
                <a:ea typeface="Montserrat"/>
                <a:cs typeface="Montserrat"/>
                <a:sym typeface="Montserrat"/>
              </a:rPr>
              <a:t>Key Features</a:t>
            </a:r>
            <a:endParaRPr/>
          </a:p>
        </p:txBody>
      </p:sp>
      <p:pic>
        <p:nvPicPr>
          <p:cNvPr id="206" name="Google Shape;206;p19"/>
          <p:cNvPicPr preferRelativeResize="0"/>
          <p:nvPr/>
        </p:nvPicPr>
        <p:blipFill>
          <a:blip r:embed="rId4">
            <a:alphaModFix/>
          </a:blip>
          <a:stretch>
            <a:fillRect/>
          </a:stretch>
        </p:blipFill>
        <p:spPr>
          <a:xfrm>
            <a:off x="1972675" y="1247350"/>
            <a:ext cx="5466225" cy="3506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20"/>
          <p:cNvPicPr preferRelativeResize="0"/>
          <p:nvPr/>
        </p:nvPicPr>
        <p:blipFill rotWithShape="1">
          <a:blip r:embed="rId3">
            <a:alphaModFix/>
          </a:blip>
          <a:srcRect/>
          <a:stretch/>
        </p:blipFill>
        <p:spPr>
          <a:xfrm rot="5788822">
            <a:off x="-3513632" y="-145864"/>
            <a:ext cx="5713119" cy="5143501"/>
          </a:xfrm>
          <a:prstGeom prst="rect">
            <a:avLst/>
          </a:prstGeom>
          <a:noFill/>
          <a:ln>
            <a:noFill/>
          </a:ln>
        </p:spPr>
      </p:pic>
      <p:sp>
        <p:nvSpPr>
          <p:cNvPr id="212" name="Google Shape;212;p20"/>
          <p:cNvSpPr txBox="1"/>
          <p:nvPr/>
        </p:nvSpPr>
        <p:spPr>
          <a:xfrm>
            <a:off x="7322836" y="2106009"/>
            <a:ext cx="11775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213" name="Google Shape;213;p20"/>
          <p:cNvSpPr txBox="1"/>
          <p:nvPr/>
        </p:nvSpPr>
        <p:spPr>
          <a:xfrm>
            <a:off x="1839500" y="518575"/>
            <a:ext cx="6936300" cy="924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GaussianNB</a:t>
            </a:r>
            <a:endParaRPr sz="3500" b="1">
              <a:solidFill>
                <a:schemeClr val="dk2"/>
              </a:solidFill>
              <a:latin typeface="Montserrat"/>
              <a:ea typeface="Montserrat"/>
              <a:cs typeface="Montserrat"/>
              <a:sym typeface="Montserrat"/>
            </a:endParaRPr>
          </a:p>
        </p:txBody>
      </p:sp>
      <p:sp>
        <p:nvSpPr>
          <p:cNvPr id="214" name="Google Shape;214;p20"/>
          <p:cNvSpPr txBox="1"/>
          <p:nvPr/>
        </p:nvSpPr>
        <p:spPr>
          <a:xfrm>
            <a:off x="2003500" y="1548225"/>
            <a:ext cx="23094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2"/>
                </a:solidFill>
                <a:latin typeface="Montserrat"/>
                <a:ea typeface="Montserrat"/>
                <a:cs typeface="Montserrat"/>
                <a:sym typeface="Montserrat"/>
              </a:rPr>
              <a:t>Confusion Matrix</a:t>
            </a:r>
            <a:endParaRPr sz="1800"/>
          </a:p>
        </p:txBody>
      </p:sp>
      <p:sp>
        <p:nvSpPr>
          <p:cNvPr id="215" name="Google Shape;215;p20"/>
          <p:cNvSpPr txBox="1"/>
          <p:nvPr/>
        </p:nvSpPr>
        <p:spPr>
          <a:xfrm>
            <a:off x="5058600" y="1443175"/>
            <a:ext cx="2780400" cy="4743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a:solidFill>
                  <a:schemeClr val="dk2"/>
                </a:solidFill>
                <a:latin typeface="Montserrat"/>
                <a:ea typeface="Montserrat"/>
                <a:cs typeface="Montserrat"/>
                <a:sym typeface="Montserrat"/>
              </a:rPr>
              <a:t>Classification Report</a:t>
            </a:r>
            <a:endParaRPr b="1">
              <a:solidFill>
                <a:schemeClr val="dk2"/>
              </a:solidFill>
              <a:latin typeface="Montserrat"/>
              <a:ea typeface="Montserrat"/>
              <a:cs typeface="Montserrat"/>
              <a:sym typeface="Montserrat"/>
            </a:endParaRPr>
          </a:p>
        </p:txBody>
      </p:sp>
      <p:pic>
        <p:nvPicPr>
          <p:cNvPr id="216" name="Google Shape;216;p20"/>
          <p:cNvPicPr preferRelativeResize="0"/>
          <p:nvPr/>
        </p:nvPicPr>
        <p:blipFill>
          <a:blip r:embed="rId4">
            <a:alphaModFix/>
          </a:blip>
          <a:stretch>
            <a:fillRect/>
          </a:stretch>
        </p:blipFill>
        <p:spPr>
          <a:xfrm>
            <a:off x="2003500" y="2022575"/>
            <a:ext cx="2710825" cy="2022000"/>
          </a:xfrm>
          <a:prstGeom prst="rect">
            <a:avLst/>
          </a:prstGeom>
          <a:noFill/>
          <a:ln>
            <a:noFill/>
          </a:ln>
        </p:spPr>
      </p:pic>
      <p:pic>
        <p:nvPicPr>
          <p:cNvPr id="217" name="Google Shape;217;p20"/>
          <p:cNvPicPr preferRelativeResize="0"/>
          <p:nvPr/>
        </p:nvPicPr>
        <p:blipFill>
          <a:blip r:embed="rId5">
            <a:alphaModFix/>
          </a:blip>
          <a:stretch>
            <a:fillRect/>
          </a:stretch>
        </p:blipFill>
        <p:spPr>
          <a:xfrm>
            <a:off x="5010025" y="1917525"/>
            <a:ext cx="3279675" cy="2631550"/>
          </a:xfrm>
          <a:prstGeom prst="rect">
            <a:avLst/>
          </a:prstGeom>
          <a:noFill/>
          <a:ln>
            <a:noFill/>
          </a:ln>
        </p:spPr>
      </p:pic>
      <p:sp>
        <p:nvSpPr>
          <p:cNvPr id="218" name="Google Shape;218;p20"/>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19" name="Google Shape;219;p20"/>
          <p:cNvSpPr txBox="1"/>
          <p:nvPr/>
        </p:nvSpPr>
        <p:spPr>
          <a:xfrm>
            <a:off x="2003500" y="4449475"/>
            <a:ext cx="1323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
                <a:latin typeface="Montserrat"/>
                <a:ea typeface="Montserrat"/>
                <a:cs typeface="Montserrat"/>
                <a:sym typeface="Montserrat"/>
              </a:rPr>
              <a:t>0 - Did not Survive</a:t>
            </a:r>
            <a:endParaRPr sz="600">
              <a:latin typeface="Montserrat"/>
              <a:ea typeface="Montserrat"/>
              <a:cs typeface="Montserrat"/>
              <a:sym typeface="Montserrat"/>
            </a:endParaRPr>
          </a:p>
          <a:p>
            <a:pPr marL="0" lvl="0" indent="0" algn="l" rtl="0">
              <a:spcBef>
                <a:spcPts val="0"/>
              </a:spcBef>
              <a:spcAft>
                <a:spcPts val="0"/>
              </a:spcAft>
              <a:buNone/>
            </a:pPr>
            <a:r>
              <a:rPr lang="en-US" sz="600">
                <a:latin typeface="Montserrat"/>
                <a:ea typeface="Montserrat"/>
                <a:cs typeface="Montserrat"/>
                <a:sym typeface="Montserrat"/>
              </a:rPr>
              <a:t>1 - Survive</a:t>
            </a:r>
            <a:endParaRPr sz="600">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
        <p:nvSpPr>
          <p:cNvPr id="220" name="Google Shape;220;p20"/>
          <p:cNvSpPr txBox="1"/>
          <p:nvPr/>
        </p:nvSpPr>
        <p:spPr>
          <a:xfrm>
            <a:off x="5058600" y="4510975"/>
            <a:ext cx="132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800" b="1">
                <a:latin typeface="Montserrat"/>
                <a:ea typeface="Montserrat"/>
                <a:cs typeface="Montserrat"/>
                <a:sym typeface="Montserrat"/>
              </a:rPr>
              <a:t>Accuracy: .79</a:t>
            </a:r>
            <a:endParaRPr sz="800" b="1">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pic>
        <p:nvPicPr>
          <p:cNvPr id="225" name="Google Shape;225;p21"/>
          <p:cNvPicPr preferRelativeResize="0"/>
          <p:nvPr/>
        </p:nvPicPr>
        <p:blipFill rotWithShape="1">
          <a:blip r:embed="rId3">
            <a:alphaModFix/>
          </a:blip>
          <a:srcRect/>
          <a:stretch/>
        </p:blipFill>
        <p:spPr>
          <a:xfrm rot="5788822">
            <a:off x="-3400432" y="-170526"/>
            <a:ext cx="5713119" cy="5143501"/>
          </a:xfrm>
          <a:prstGeom prst="rect">
            <a:avLst/>
          </a:prstGeom>
          <a:noFill/>
          <a:ln>
            <a:noFill/>
          </a:ln>
        </p:spPr>
      </p:pic>
      <p:sp>
        <p:nvSpPr>
          <p:cNvPr id="226" name="Google Shape;226;p21"/>
          <p:cNvSpPr txBox="1"/>
          <p:nvPr/>
        </p:nvSpPr>
        <p:spPr>
          <a:xfrm>
            <a:off x="7322836" y="2666334"/>
            <a:ext cx="11775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227" name="Google Shape;227;p21"/>
          <p:cNvSpPr txBox="1"/>
          <p:nvPr/>
        </p:nvSpPr>
        <p:spPr>
          <a:xfrm>
            <a:off x="2363050" y="518575"/>
            <a:ext cx="6412800" cy="839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MlpClassifier</a:t>
            </a:r>
            <a:endParaRPr sz="3500" b="1">
              <a:solidFill>
                <a:schemeClr val="dk2"/>
              </a:solidFill>
              <a:latin typeface="Montserrat"/>
              <a:ea typeface="Montserrat"/>
              <a:cs typeface="Montserrat"/>
              <a:sym typeface="Montserrat"/>
            </a:endParaRPr>
          </a:p>
        </p:txBody>
      </p:sp>
      <p:sp>
        <p:nvSpPr>
          <p:cNvPr id="228" name="Google Shape;228;p21"/>
          <p:cNvSpPr txBox="1"/>
          <p:nvPr/>
        </p:nvSpPr>
        <p:spPr>
          <a:xfrm>
            <a:off x="2333850" y="1426375"/>
            <a:ext cx="2405700" cy="3693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800" b="1">
                <a:solidFill>
                  <a:schemeClr val="dk2"/>
                </a:solidFill>
                <a:latin typeface="Montserrat"/>
                <a:ea typeface="Montserrat"/>
                <a:cs typeface="Montserrat"/>
                <a:sym typeface="Montserrat"/>
              </a:rPr>
              <a:t>Confusion Matrix</a:t>
            </a:r>
            <a:endParaRPr sz="2300"/>
          </a:p>
        </p:txBody>
      </p:sp>
      <p:sp>
        <p:nvSpPr>
          <p:cNvPr id="229" name="Google Shape;229;p21"/>
          <p:cNvSpPr txBox="1"/>
          <p:nvPr/>
        </p:nvSpPr>
        <p:spPr>
          <a:xfrm>
            <a:off x="5143500" y="1385325"/>
            <a:ext cx="3190800" cy="3693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800" b="1">
                <a:solidFill>
                  <a:schemeClr val="dk2"/>
                </a:solidFill>
                <a:latin typeface="Montserrat"/>
                <a:ea typeface="Montserrat"/>
                <a:cs typeface="Montserrat"/>
                <a:sym typeface="Montserrat"/>
              </a:rPr>
              <a:t>Classification Report</a:t>
            </a:r>
            <a:endParaRPr sz="1900"/>
          </a:p>
        </p:txBody>
      </p:sp>
      <p:pic>
        <p:nvPicPr>
          <p:cNvPr id="230" name="Google Shape;230;p21"/>
          <p:cNvPicPr preferRelativeResize="0"/>
          <p:nvPr/>
        </p:nvPicPr>
        <p:blipFill>
          <a:blip r:embed="rId4">
            <a:alphaModFix/>
          </a:blip>
          <a:stretch>
            <a:fillRect/>
          </a:stretch>
        </p:blipFill>
        <p:spPr>
          <a:xfrm>
            <a:off x="2135550" y="1864250"/>
            <a:ext cx="2373400" cy="2090650"/>
          </a:xfrm>
          <a:prstGeom prst="rect">
            <a:avLst/>
          </a:prstGeom>
          <a:noFill/>
          <a:ln>
            <a:noFill/>
          </a:ln>
        </p:spPr>
      </p:pic>
      <p:pic>
        <p:nvPicPr>
          <p:cNvPr id="231" name="Google Shape;231;p21"/>
          <p:cNvPicPr preferRelativeResize="0"/>
          <p:nvPr/>
        </p:nvPicPr>
        <p:blipFill>
          <a:blip r:embed="rId5">
            <a:alphaModFix/>
          </a:blip>
          <a:stretch>
            <a:fillRect/>
          </a:stretch>
        </p:blipFill>
        <p:spPr>
          <a:xfrm>
            <a:off x="5071475" y="1782275"/>
            <a:ext cx="3159550" cy="2333206"/>
          </a:xfrm>
          <a:prstGeom prst="rect">
            <a:avLst/>
          </a:prstGeom>
          <a:noFill/>
          <a:ln>
            <a:noFill/>
          </a:ln>
        </p:spPr>
      </p:pic>
      <p:sp>
        <p:nvSpPr>
          <p:cNvPr id="232" name="Google Shape;232;p21"/>
          <p:cNvSpPr txBox="1"/>
          <p:nvPr/>
        </p:nvSpPr>
        <p:spPr>
          <a:xfrm>
            <a:off x="2333850" y="4081575"/>
            <a:ext cx="1323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
                <a:latin typeface="Montserrat"/>
                <a:ea typeface="Montserrat"/>
                <a:cs typeface="Montserrat"/>
                <a:sym typeface="Montserrat"/>
              </a:rPr>
              <a:t>0 - Did not Survive</a:t>
            </a:r>
            <a:endParaRPr sz="600">
              <a:latin typeface="Montserrat"/>
              <a:ea typeface="Montserrat"/>
              <a:cs typeface="Montserrat"/>
              <a:sym typeface="Montserrat"/>
            </a:endParaRPr>
          </a:p>
          <a:p>
            <a:pPr marL="0" lvl="0" indent="0" algn="l" rtl="0">
              <a:spcBef>
                <a:spcPts val="0"/>
              </a:spcBef>
              <a:spcAft>
                <a:spcPts val="0"/>
              </a:spcAft>
              <a:buNone/>
            </a:pPr>
            <a:r>
              <a:rPr lang="en-US" sz="600">
                <a:latin typeface="Montserrat"/>
                <a:ea typeface="Montserrat"/>
                <a:cs typeface="Montserrat"/>
                <a:sym typeface="Montserrat"/>
              </a:rPr>
              <a:t>1 - Survive</a:t>
            </a:r>
            <a:endParaRPr sz="600">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
        <p:nvSpPr>
          <p:cNvPr id="233" name="Google Shape;233;p21"/>
          <p:cNvSpPr txBox="1"/>
          <p:nvPr/>
        </p:nvSpPr>
        <p:spPr>
          <a:xfrm>
            <a:off x="5111700" y="4202200"/>
            <a:ext cx="132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800" b="1">
                <a:latin typeface="Montserrat"/>
                <a:ea typeface="Montserrat"/>
                <a:cs typeface="Montserrat"/>
                <a:sym typeface="Montserrat"/>
              </a:rPr>
              <a:t>Accuracy: .79</a:t>
            </a:r>
            <a:endParaRPr sz="800" b="1">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p22"/>
          <p:cNvPicPr preferRelativeResize="0"/>
          <p:nvPr/>
        </p:nvPicPr>
        <p:blipFill rotWithShape="1">
          <a:blip r:embed="rId3">
            <a:alphaModFix/>
          </a:blip>
          <a:srcRect/>
          <a:stretch/>
        </p:blipFill>
        <p:spPr>
          <a:xfrm rot="5788823">
            <a:off x="-3166496" y="30920"/>
            <a:ext cx="5191968" cy="4674311"/>
          </a:xfrm>
          <a:prstGeom prst="rect">
            <a:avLst/>
          </a:prstGeom>
          <a:noFill/>
          <a:ln>
            <a:noFill/>
          </a:ln>
        </p:spPr>
      </p:pic>
      <p:sp>
        <p:nvSpPr>
          <p:cNvPr id="239" name="Google Shape;239;p22"/>
          <p:cNvSpPr txBox="1"/>
          <p:nvPr/>
        </p:nvSpPr>
        <p:spPr>
          <a:xfrm>
            <a:off x="7322836" y="2666334"/>
            <a:ext cx="11775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240" name="Google Shape;240;p22"/>
          <p:cNvSpPr txBox="1"/>
          <p:nvPr/>
        </p:nvSpPr>
        <p:spPr>
          <a:xfrm>
            <a:off x="1394225" y="267425"/>
            <a:ext cx="6347100" cy="1103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500" b="1">
                <a:solidFill>
                  <a:schemeClr val="dk2"/>
                </a:solidFill>
                <a:latin typeface="Montserrat"/>
                <a:ea typeface="Montserrat"/>
                <a:cs typeface="Montserrat"/>
                <a:sym typeface="Montserrat"/>
              </a:rPr>
              <a:t>Neural Network - More Nodes, One Layer</a:t>
            </a:r>
            <a:endParaRPr sz="3500" b="1">
              <a:solidFill>
                <a:schemeClr val="dk2"/>
              </a:solidFill>
              <a:latin typeface="Montserrat"/>
              <a:ea typeface="Montserrat"/>
              <a:cs typeface="Montserrat"/>
              <a:sym typeface="Montserrat"/>
            </a:endParaRPr>
          </a:p>
        </p:txBody>
      </p:sp>
      <p:sp>
        <p:nvSpPr>
          <p:cNvPr id="241" name="Google Shape;241;p22"/>
          <p:cNvSpPr txBox="1"/>
          <p:nvPr/>
        </p:nvSpPr>
        <p:spPr>
          <a:xfrm>
            <a:off x="2295375" y="1565663"/>
            <a:ext cx="2286000" cy="3693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800" b="1">
                <a:solidFill>
                  <a:schemeClr val="dk2"/>
                </a:solidFill>
                <a:latin typeface="Montserrat"/>
                <a:ea typeface="Montserrat"/>
                <a:cs typeface="Montserrat"/>
                <a:sym typeface="Montserrat"/>
              </a:rPr>
              <a:t>Confusion Matrix</a:t>
            </a:r>
            <a:endParaRPr sz="2300"/>
          </a:p>
        </p:txBody>
      </p:sp>
      <p:sp>
        <p:nvSpPr>
          <p:cNvPr id="242" name="Google Shape;242;p22"/>
          <p:cNvSpPr txBox="1"/>
          <p:nvPr/>
        </p:nvSpPr>
        <p:spPr>
          <a:xfrm>
            <a:off x="5402888" y="1565663"/>
            <a:ext cx="3159600" cy="3693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800" b="1">
                <a:solidFill>
                  <a:schemeClr val="dk2"/>
                </a:solidFill>
                <a:latin typeface="Montserrat"/>
                <a:ea typeface="Montserrat"/>
                <a:cs typeface="Montserrat"/>
                <a:sym typeface="Montserrat"/>
              </a:rPr>
              <a:t>Classification Report</a:t>
            </a:r>
            <a:endParaRPr sz="1900"/>
          </a:p>
        </p:txBody>
      </p:sp>
      <p:pic>
        <p:nvPicPr>
          <p:cNvPr id="243" name="Google Shape;243;p22"/>
          <p:cNvPicPr preferRelativeResize="0"/>
          <p:nvPr/>
        </p:nvPicPr>
        <p:blipFill>
          <a:blip r:embed="rId4">
            <a:alphaModFix/>
          </a:blip>
          <a:stretch>
            <a:fillRect/>
          </a:stretch>
        </p:blipFill>
        <p:spPr>
          <a:xfrm>
            <a:off x="1651800" y="2129825"/>
            <a:ext cx="3455999" cy="2459425"/>
          </a:xfrm>
          <a:prstGeom prst="rect">
            <a:avLst/>
          </a:prstGeom>
          <a:noFill/>
          <a:ln>
            <a:noFill/>
          </a:ln>
        </p:spPr>
      </p:pic>
      <p:pic>
        <p:nvPicPr>
          <p:cNvPr id="244" name="Google Shape;244;p22"/>
          <p:cNvPicPr preferRelativeResize="0"/>
          <p:nvPr/>
        </p:nvPicPr>
        <p:blipFill>
          <a:blip r:embed="rId5">
            <a:alphaModFix/>
          </a:blip>
          <a:stretch>
            <a:fillRect/>
          </a:stretch>
        </p:blipFill>
        <p:spPr>
          <a:xfrm>
            <a:off x="5216337" y="2666313"/>
            <a:ext cx="3602125" cy="978175"/>
          </a:xfrm>
          <a:prstGeom prst="rect">
            <a:avLst/>
          </a:prstGeom>
          <a:noFill/>
          <a:ln>
            <a:noFill/>
          </a:ln>
        </p:spPr>
      </p:pic>
      <p:sp>
        <p:nvSpPr>
          <p:cNvPr id="245" name="Google Shape;245;p22"/>
          <p:cNvSpPr txBox="1"/>
          <p:nvPr/>
        </p:nvSpPr>
        <p:spPr>
          <a:xfrm>
            <a:off x="1528200" y="4456550"/>
            <a:ext cx="1323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
                <a:latin typeface="Montserrat"/>
                <a:ea typeface="Montserrat"/>
                <a:cs typeface="Montserrat"/>
                <a:sym typeface="Montserrat"/>
              </a:rPr>
              <a:t>0 - Did not Survive</a:t>
            </a:r>
            <a:endParaRPr sz="600">
              <a:latin typeface="Montserrat"/>
              <a:ea typeface="Montserrat"/>
              <a:cs typeface="Montserrat"/>
              <a:sym typeface="Montserrat"/>
            </a:endParaRPr>
          </a:p>
          <a:p>
            <a:pPr marL="0" lvl="0" indent="0" algn="l" rtl="0">
              <a:spcBef>
                <a:spcPts val="0"/>
              </a:spcBef>
              <a:spcAft>
                <a:spcPts val="0"/>
              </a:spcAft>
              <a:buNone/>
            </a:pPr>
            <a:r>
              <a:rPr lang="en-US" sz="600">
                <a:latin typeface="Montserrat"/>
                <a:ea typeface="Montserrat"/>
                <a:cs typeface="Montserrat"/>
                <a:sym typeface="Montserrat"/>
              </a:rPr>
              <a:t>1 - Survive</a:t>
            </a:r>
            <a:endParaRPr sz="600">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pic>
        <p:nvPicPr>
          <p:cNvPr id="250" name="Google Shape;250;p23"/>
          <p:cNvPicPr preferRelativeResize="0"/>
          <p:nvPr/>
        </p:nvPicPr>
        <p:blipFill rotWithShape="1">
          <a:blip r:embed="rId3">
            <a:alphaModFix/>
          </a:blip>
          <a:srcRect/>
          <a:stretch/>
        </p:blipFill>
        <p:spPr>
          <a:xfrm rot="5788822">
            <a:off x="-3534857" y="-181239"/>
            <a:ext cx="5713119" cy="5143501"/>
          </a:xfrm>
          <a:prstGeom prst="rect">
            <a:avLst/>
          </a:prstGeom>
          <a:noFill/>
          <a:ln>
            <a:noFill/>
          </a:ln>
        </p:spPr>
      </p:pic>
      <p:sp>
        <p:nvSpPr>
          <p:cNvPr id="251" name="Google Shape;251;p23"/>
          <p:cNvSpPr txBox="1"/>
          <p:nvPr/>
        </p:nvSpPr>
        <p:spPr>
          <a:xfrm>
            <a:off x="1605400" y="262575"/>
            <a:ext cx="6886800" cy="1220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300" b="1">
                <a:solidFill>
                  <a:schemeClr val="dk2"/>
                </a:solidFill>
                <a:latin typeface="Montserrat"/>
                <a:ea typeface="Montserrat"/>
                <a:cs typeface="Montserrat"/>
                <a:sym typeface="Montserrat"/>
              </a:rPr>
              <a:t>Neural Network - More Layers, Less Nodes - Train Heatmap</a:t>
            </a:r>
            <a:endParaRPr sz="3300" b="1">
              <a:solidFill>
                <a:schemeClr val="dk2"/>
              </a:solidFill>
              <a:highlight>
                <a:srgbClr val="FFFF00"/>
              </a:highlight>
              <a:latin typeface="Montserrat"/>
              <a:ea typeface="Montserrat"/>
              <a:cs typeface="Montserrat"/>
              <a:sym typeface="Montserrat"/>
            </a:endParaRPr>
          </a:p>
        </p:txBody>
      </p:sp>
      <p:pic>
        <p:nvPicPr>
          <p:cNvPr id="252" name="Google Shape;252;p23"/>
          <p:cNvPicPr preferRelativeResize="0"/>
          <p:nvPr/>
        </p:nvPicPr>
        <p:blipFill rotWithShape="1">
          <a:blip r:embed="rId4">
            <a:alphaModFix/>
          </a:blip>
          <a:srcRect l="2820" r="-2820"/>
          <a:stretch/>
        </p:blipFill>
        <p:spPr>
          <a:xfrm>
            <a:off x="1909250" y="1726300"/>
            <a:ext cx="3928725" cy="2667525"/>
          </a:xfrm>
          <a:prstGeom prst="rect">
            <a:avLst/>
          </a:prstGeom>
          <a:noFill/>
          <a:ln>
            <a:noFill/>
          </a:ln>
        </p:spPr>
      </p:pic>
      <p:pic>
        <p:nvPicPr>
          <p:cNvPr id="253" name="Google Shape;253;p23"/>
          <p:cNvPicPr preferRelativeResize="0"/>
          <p:nvPr/>
        </p:nvPicPr>
        <p:blipFill>
          <a:blip r:embed="rId5">
            <a:alphaModFix/>
          </a:blip>
          <a:stretch>
            <a:fillRect/>
          </a:stretch>
        </p:blipFill>
        <p:spPr>
          <a:xfrm>
            <a:off x="5877617" y="2606529"/>
            <a:ext cx="3094849" cy="907050"/>
          </a:xfrm>
          <a:prstGeom prst="rect">
            <a:avLst/>
          </a:prstGeom>
          <a:noFill/>
          <a:ln>
            <a:noFill/>
          </a:ln>
        </p:spPr>
      </p:pic>
      <p:sp>
        <p:nvSpPr>
          <p:cNvPr id="254" name="Google Shape;254;p23"/>
          <p:cNvSpPr txBox="1"/>
          <p:nvPr/>
        </p:nvSpPr>
        <p:spPr>
          <a:xfrm>
            <a:off x="2199425" y="4393825"/>
            <a:ext cx="1323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
                <a:latin typeface="Montserrat"/>
                <a:ea typeface="Montserrat"/>
                <a:cs typeface="Montserrat"/>
                <a:sym typeface="Montserrat"/>
              </a:rPr>
              <a:t>0 - Did not Survive</a:t>
            </a:r>
            <a:endParaRPr sz="600">
              <a:latin typeface="Montserrat"/>
              <a:ea typeface="Montserrat"/>
              <a:cs typeface="Montserrat"/>
              <a:sym typeface="Montserrat"/>
            </a:endParaRPr>
          </a:p>
          <a:p>
            <a:pPr marL="0" lvl="0" indent="0" algn="l" rtl="0">
              <a:spcBef>
                <a:spcPts val="0"/>
              </a:spcBef>
              <a:spcAft>
                <a:spcPts val="0"/>
              </a:spcAft>
              <a:buNone/>
            </a:pPr>
            <a:r>
              <a:rPr lang="en-US" sz="600">
                <a:latin typeface="Montserrat"/>
                <a:ea typeface="Montserrat"/>
                <a:cs typeface="Montserrat"/>
                <a:sym typeface="Montserrat"/>
              </a:rPr>
              <a:t>1 - Survive</a:t>
            </a:r>
            <a:endParaRPr sz="600">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sp>
        <p:nvSpPr>
          <p:cNvPr id="37" name="Google Shape;37;p6"/>
          <p:cNvSpPr txBox="1"/>
          <p:nvPr/>
        </p:nvSpPr>
        <p:spPr>
          <a:xfrm>
            <a:off x="470971" y="305650"/>
            <a:ext cx="8373000" cy="630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The Challenge </a:t>
            </a:r>
            <a:endParaRPr/>
          </a:p>
        </p:txBody>
      </p:sp>
      <p:sp>
        <p:nvSpPr>
          <p:cNvPr id="38" name="Google Shape;38;p6"/>
          <p:cNvSpPr txBox="1"/>
          <p:nvPr/>
        </p:nvSpPr>
        <p:spPr>
          <a:xfrm>
            <a:off x="634550" y="1080600"/>
            <a:ext cx="8373000" cy="3092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800">
                <a:latin typeface="Lato"/>
                <a:ea typeface="Lato"/>
                <a:cs typeface="Lato"/>
                <a:sym typeface="Lato"/>
              </a:rPr>
              <a:t>The sinking of the Titanic is one of the most infamous shipwrecks in history.</a:t>
            </a:r>
            <a:endParaRPr sz="1800">
              <a:latin typeface="Lato"/>
              <a:ea typeface="Lato"/>
              <a:cs typeface="Lato"/>
              <a:sym typeface="Lato"/>
            </a:endParaRPr>
          </a:p>
          <a:p>
            <a:pPr marL="0" lvl="0" indent="0" algn="l" rtl="0">
              <a:lnSpc>
                <a:spcPct val="115000"/>
              </a:lnSpc>
              <a:spcBef>
                <a:spcPts val="1200"/>
              </a:spcBef>
              <a:spcAft>
                <a:spcPts val="0"/>
              </a:spcAft>
              <a:buNone/>
            </a:pPr>
            <a:r>
              <a:rPr lang="en-US" sz="1800">
                <a:latin typeface="Lato"/>
                <a:ea typeface="Lato"/>
                <a:cs typeface="Lato"/>
                <a:sym typeface="Lato"/>
              </a:rPr>
              <a:t>On April 15, 1912, during her maiden voyage, the widely considered “unsinkable” RMS Titanic sank after colliding with an iceberg. Unfortunately, there weren’t enough lifeboats for everyone onboard, resulting in the death of 1,502 out of 2,224 passengers and crew.</a:t>
            </a:r>
            <a:endParaRPr sz="1800">
              <a:latin typeface="Lato"/>
              <a:ea typeface="Lato"/>
              <a:cs typeface="Lato"/>
              <a:sym typeface="Lato"/>
            </a:endParaRPr>
          </a:p>
          <a:p>
            <a:pPr marL="0" lvl="0" indent="0" algn="l" rtl="0">
              <a:lnSpc>
                <a:spcPct val="115000"/>
              </a:lnSpc>
              <a:spcBef>
                <a:spcPts val="1200"/>
              </a:spcBef>
              <a:spcAft>
                <a:spcPts val="0"/>
              </a:spcAft>
              <a:buNone/>
            </a:pPr>
            <a:r>
              <a:rPr lang="en-US" sz="1800">
                <a:latin typeface="Lato"/>
                <a:ea typeface="Lato"/>
                <a:cs typeface="Lato"/>
                <a:sym typeface="Lato"/>
              </a:rPr>
              <a:t>While there was some element of luck involved in surviving, it seems some groups of people were more likely to survive than others.</a:t>
            </a:r>
            <a:endParaRPr sz="1800">
              <a:latin typeface="Lato"/>
              <a:ea typeface="Lato"/>
              <a:cs typeface="Lato"/>
              <a:sym typeface="Lato"/>
            </a:endParaRPr>
          </a:p>
          <a:p>
            <a:pPr marL="0" lvl="0" indent="0" algn="l" rtl="0">
              <a:spcBef>
                <a:spcPts val="1200"/>
              </a:spcBef>
              <a:spcAft>
                <a:spcPts val="0"/>
              </a:spcAft>
              <a:buNone/>
            </a:pPr>
            <a:endParaRPr>
              <a:latin typeface="Lato"/>
              <a:ea typeface="Lato"/>
              <a:cs typeface="Lato"/>
              <a:sym typeface="Lato"/>
            </a:endParaRPr>
          </a:p>
        </p:txBody>
      </p:sp>
      <p:sp>
        <p:nvSpPr>
          <p:cNvPr id="39" name="Google Shape;39;p6"/>
          <p:cNvSpPr txBox="1"/>
          <p:nvPr/>
        </p:nvSpPr>
        <p:spPr>
          <a:xfrm>
            <a:off x="5458673" y="3860801"/>
            <a:ext cx="3490200" cy="629700"/>
          </a:xfrm>
          <a:prstGeom prst="rect">
            <a:avLst/>
          </a:prstGeom>
          <a:noFill/>
          <a:ln>
            <a:noFill/>
          </a:ln>
        </p:spPr>
        <p:txBody>
          <a:bodyPr spcFirstLastPara="1" wrap="square" lIns="91425" tIns="45700" rIns="91425" bIns="45700" anchor="t" anchorCtr="0">
            <a:noAutofit/>
          </a:bodyPr>
          <a:lstStyle/>
          <a:p>
            <a:pPr marL="0" marR="0" lvl="0" indent="0" algn="l" rtl="0">
              <a:lnSpc>
                <a:spcPct val="137500"/>
              </a:lnSpc>
              <a:spcBef>
                <a:spcPts val="0"/>
              </a:spcBef>
              <a:spcAft>
                <a:spcPts val="0"/>
              </a:spcAft>
              <a:buNone/>
            </a:pPr>
            <a:r>
              <a:rPr lang="en-US" sz="1600">
                <a:solidFill>
                  <a:schemeClr val="dk2"/>
                </a:solidFill>
                <a:latin typeface="Lato Light"/>
                <a:ea typeface="Lato Light"/>
                <a:cs typeface="Lato Light"/>
                <a:sym typeface="Lato Light"/>
              </a:rPr>
              <a:t>Data Provided by a Kaggle Competition on Machine Learning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pic>
        <p:nvPicPr>
          <p:cNvPr id="259" name="Google Shape;259;p24"/>
          <p:cNvPicPr preferRelativeResize="0"/>
          <p:nvPr/>
        </p:nvPicPr>
        <p:blipFill rotWithShape="1">
          <a:blip r:embed="rId3">
            <a:alphaModFix/>
          </a:blip>
          <a:srcRect/>
          <a:stretch/>
        </p:blipFill>
        <p:spPr>
          <a:xfrm rot="5788822">
            <a:off x="-3598532" y="-294414"/>
            <a:ext cx="5713119" cy="5143501"/>
          </a:xfrm>
          <a:prstGeom prst="rect">
            <a:avLst/>
          </a:prstGeom>
          <a:noFill/>
          <a:ln>
            <a:noFill/>
          </a:ln>
        </p:spPr>
      </p:pic>
      <p:sp>
        <p:nvSpPr>
          <p:cNvPr id="260" name="Google Shape;260;p24"/>
          <p:cNvSpPr txBox="1"/>
          <p:nvPr/>
        </p:nvSpPr>
        <p:spPr>
          <a:xfrm>
            <a:off x="5506159" y="2666334"/>
            <a:ext cx="1187100" cy="369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chemeClr val="dk2"/>
                </a:solidFill>
                <a:latin typeface="Montserrat"/>
                <a:ea typeface="Montserrat"/>
                <a:cs typeface="Montserrat"/>
                <a:sym typeface="Montserrat"/>
              </a:rPr>
              <a:t>tensorboard 2 </a:t>
            </a:r>
            <a:endParaRPr/>
          </a:p>
        </p:txBody>
      </p:sp>
      <p:pic>
        <p:nvPicPr>
          <p:cNvPr id="261" name="Google Shape;261;p24"/>
          <p:cNvPicPr preferRelativeResize="0"/>
          <p:nvPr/>
        </p:nvPicPr>
        <p:blipFill>
          <a:blip r:embed="rId4">
            <a:alphaModFix/>
          </a:blip>
          <a:stretch>
            <a:fillRect/>
          </a:stretch>
        </p:blipFill>
        <p:spPr>
          <a:xfrm>
            <a:off x="1835275" y="1711488"/>
            <a:ext cx="7169373" cy="2760174"/>
          </a:xfrm>
          <a:prstGeom prst="rect">
            <a:avLst/>
          </a:prstGeom>
          <a:noFill/>
          <a:ln>
            <a:noFill/>
          </a:ln>
        </p:spPr>
      </p:pic>
      <p:sp>
        <p:nvSpPr>
          <p:cNvPr id="262" name="Google Shape;262;p24"/>
          <p:cNvSpPr txBox="1"/>
          <p:nvPr/>
        </p:nvSpPr>
        <p:spPr>
          <a:xfrm>
            <a:off x="1394225" y="267425"/>
            <a:ext cx="7498500" cy="1103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500" b="1">
                <a:solidFill>
                  <a:schemeClr val="dk2"/>
                </a:solidFill>
                <a:latin typeface="Montserrat"/>
                <a:ea typeface="Montserrat"/>
                <a:cs typeface="Montserrat"/>
                <a:sym typeface="Montserrat"/>
              </a:rPr>
              <a:t>Neural Network - More Layers, Less Nodes - Loss</a:t>
            </a:r>
            <a:endParaRPr sz="3500" b="1">
              <a:solidFill>
                <a:schemeClr val="dk2"/>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pic>
        <p:nvPicPr>
          <p:cNvPr id="267" name="Google Shape;267;p25"/>
          <p:cNvPicPr preferRelativeResize="0"/>
          <p:nvPr/>
        </p:nvPicPr>
        <p:blipFill rotWithShape="1">
          <a:blip r:embed="rId3">
            <a:alphaModFix/>
          </a:blip>
          <a:srcRect/>
          <a:stretch/>
        </p:blipFill>
        <p:spPr>
          <a:xfrm rot="5788822">
            <a:off x="-3534857" y="-181239"/>
            <a:ext cx="5713119" cy="5143501"/>
          </a:xfrm>
          <a:prstGeom prst="rect">
            <a:avLst/>
          </a:prstGeom>
          <a:noFill/>
          <a:ln>
            <a:noFill/>
          </a:ln>
        </p:spPr>
      </p:pic>
      <p:sp>
        <p:nvSpPr>
          <p:cNvPr id="268" name="Google Shape;268;p25"/>
          <p:cNvSpPr txBox="1"/>
          <p:nvPr/>
        </p:nvSpPr>
        <p:spPr>
          <a:xfrm>
            <a:off x="1605400" y="326250"/>
            <a:ext cx="6886800" cy="1220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Neural Network - More Layers, Less Nodes - Error</a:t>
            </a:r>
            <a:endParaRPr sz="3500" b="1">
              <a:solidFill>
                <a:schemeClr val="dk2"/>
              </a:solidFill>
              <a:highlight>
                <a:srgbClr val="FFFF00"/>
              </a:highlight>
              <a:latin typeface="Montserrat"/>
              <a:ea typeface="Montserrat"/>
              <a:cs typeface="Montserrat"/>
              <a:sym typeface="Montserrat"/>
            </a:endParaRPr>
          </a:p>
        </p:txBody>
      </p:sp>
      <p:pic>
        <p:nvPicPr>
          <p:cNvPr id="269" name="Google Shape;269;p25"/>
          <p:cNvPicPr preferRelativeResize="0"/>
          <p:nvPr/>
        </p:nvPicPr>
        <p:blipFill>
          <a:blip r:embed="rId4">
            <a:alphaModFix/>
          </a:blip>
          <a:stretch>
            <a:fillRect/>
          </a:stretch>
        </p:blipFill>
        <p:spPr>
          <a:xfrm>
            <a:off x="1881375" y="1841125"/>
            <a:ext cx="6739852" cy="26877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graphicFrame>
        <p:nvGraphicFramePr>
          <p:cNvPr id="274" name="Google Shape;274;p26"/>
          <p:cNvGraphicFramePr/>
          <p:nvPr/>
        </p:nvGraphicFramePr>
        <p:xfrm>
          <a:off x="861888" y="1472716"/>
          <a:ext cx="3000000" cy="3000000"/>
        </p:xfrm>
        <a:graphic>
          <a:graphicData uri="http://schemas.openxmlformats.org/drawingml/2006/table">
            <a:tbl>
              <a:tblPr firstRow="1" bandRow="1">
                <a:noFill/>
                <a:tableStyleId>{7B49D33A-D371-4C78-948A-B59A5249825C}</a:tableStyleId>
              </a:tblPr>
              <a:tblGrid>
                <a:gridCol w="900700">
                  <a:extLst>
                    <a:ext uri="{9D8B030D-6E8A-4147-A177-3AD203B41FA5}">
                      <a16:colId xmlns:a16="http://schemas.microsoft.com/office/drawing/2014/main" val="20000"/>
                    </a:ext>
                  </a:extLst>
                </a:gridCol>
                <a:gridCol w="626825">
                  <a:extLst>
                    <a:ext uri="{9D8B030D-6E8A-4147-A177-3AD203B41FA5}">
                      <a16:colId xmlns:a16="http://schemas.microsoft.com/office/drawing/2014/main" val="20001"/>
                    </a:ext>
                  </a:extLst>
                </a:gridCol>
                <a:gridCol w="728600">
                  <a:extLst>
                    <a:ext uri="{9D8B030D-6E8A-4147-A177-3AD203B41FA5}">
                      <a16:colId xmlns:a16="http://schemas.microsoft.com/office/drawing/2014/main" val="20002"/>
                    </a:ext>
                  </a:extLst>
                </a:gridCol>
                <a:gridCol w="598025">
                  <a:extLst>
                    <a:ext uri="{9D8B030D-6E8A-4147-A177-3AD203B41FA5}">
                      <a16:colId xmlns:a16="http://schemas.microsoft.com/office/drawing/2014/main" val="20003"/>
                    </a:ext>
                  </a:extLst>
                </a:gridCol>
                <a:gridCol w="683875">
                  <a:extLst>
                    <a:ext uri="{9D8B030D-6E8A-4147-A177-3AD203B41FA5}">
                      <a16:colId xmlns:a16="http://schemas.microsoft.com/office/drawing/2014/main" val="20004"/>
                    </a:ext>
                  </a:extLst>
                </a:gridCol>
                <a:gridCol w="618175">
                  <a:extLst>
                    <a:ext uri="{9D8B030D-6E8A-4147-A177-3AD203B41FA5}">
                      <a16:colId xmlns:a16="http://schemas.microsoft.com/office/drawing/2014/main" val="20005"/>
                    </a:ext>
                  </a:extLst>
                </a:gridCol>
                <a:gridCol w="692625">
                  <a:extLst>
                    <a:ext uri="{9D8B030D-6E8A-4147-A177-3AD203B41FA5}">
                      <a16:colId xmlns:a16="http://schemas.microsoft.com/office/drawing/2014/main" val="20006"/>
                    </a:ext>
                  </a:extLst>
                </a:gridCol>
                <a:gridCol w="692650">
                  <a:extLst>
                    <a:ext uri="{9D8B030D-6E8A-4147-A177-3AD203B41FA5}">
                      <a16:colId xmlns:a16="http://schemas.microsoft.com/office/drawing/2014/main" val="20007"/>
                    </a:ext>
                  </a:extLst>
                </a:gridCol>
                <a:gridCol w="672550">
                  <a:extLst>
                    <a:ext uri="{9D8B030D-6E8A-4147-A177-3AD203B41FA5}">
                      <a16:colId xmlns:a16="http://schemas.microsoft.com/office/drawing/2014/main" val="20008"/>
                    </a:ext>
                  </a:extLst>
                </a:gridCol>
              </a:tblGrid>
              <a:tr h="722225">
                <a:tc>
                  <a:txBody>
                    <a:bodyPr/>
                    <a:lstStyle/>
                    <a:p>
                      <a:pPr marL="0" marR="0" lvl="0" indent="0" algn="ctr" rtl="0">
                        <a:spcBef>
                          <a:spcPts val="0"/>
                        </a:spcBef>
                        <a:spcAft>
                          <a:spcPts val="0"/>
                        </a:spcAft>
                        <a:buNone/>
                      </a:pPr>
                      <a:endParaRPr sz="1600" u="none" strike="noStrike" cap="none">
                        <a:solidFill>
                          <a:schemeClr val="lt1"/>
                        </a:solidFill>
                        <a:latin typeface="Roboto"/>
                        <a:ea typeface="Roboto"/>
                        <a:cs typeface="Roboto"/>
                        <a:sym typeface="Roboto"/>
                      </a:endParaRPr>
                    </a:p>
                  </a:txBody>
                  <a:tcPr marL="0" marR="0" marT="210300"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None/>
                      </a:pPr>
                      <a:r>
                        <a:rPr lang="en-US" sz="1500">
                          <a:latin typeface="Roboto"/>
                          <a:ea typeface="Roboto"/>
                          <a:cs typeface="Roboto"/>
                          <a:sym typeface="Roboto"/>
                        </a:rPr>
                        <a:t>LR</a:t>
                      </a:r>
                      <a:endParaRPr sz="1500" u="none" strike="noStrike" cap="none">
                        <a:solidFill>
                          <a:schemeClr val="lt1"/>
                        </a:solidFill>
                        <a:latin typeface="Roboto"/>
                        <a:ea typeface="Roboto"/>
                        <a:cs typeface="Roboto"/>
                        <a:sym typeface="Roboto"/>
                      </a:endParaRPr>
                    </a:p>
                  </a:txBody>
                  <a:tcPr marL="0" marR="0" marT="210300"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None/>
                      </a:pPr>
                      <a:r>
                        <a:rPr lang="en-US" sz="1500">
                          <a:latin typeface="Roboto"/>
                          <a:ea typeface="Roboto"/>
                          <a:cs typeface="Roboto"/>
                          <a:sym typeface="Roboto"/>
                        </a:rPr>
                        <a:t>SVM</a:t>
                      </a:r>
                      <a:endParaRPr sz="1500" u="none" strike="noStrike" cap="none">
                        <a:solidFill>
                          <a:schemeClr val="lt1"/>
                        </a:solidFill>
                        <a:latin typeface="Roboto"/>
                        <a:ea typeface="Roboto"/>
                        <a:cs typeface="Roboto"/>
                        <a:sym typeface="Roboto"/>
                      </a:endParaRPr>
                    </a:p>
                  </a:txBody>
                  <a:tcPr marL="0" marR="0" marT="210300"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None/>
                      </a:pPr>
                      <a:r>
                        <a:rPr lang="en-US" sz="1500">
                          <a:latin typeface="Roboto"/>
                          <a:ea typeface="Roboto"/>
                          <a:cs typeface="Roboto"/>
                          <a:sym typeface="Roboto"/>
                        </a:rPr>
                        <a:t>GNB</a:t>
                      </a:r>
                      <a:endParaRPr sz="1500" u="none" strike="noStrike" cap="none">
                        <a:solidFill>
                          <a:schemeClr val="lt1"/>
                        </a:solidFill>
                        <a:latin typeface="Roboto"/>
                        <a:ea typeface="Roboto"/>
                        <a:cs typeface="Roboto"/>
                        <a:sym typeface="Roboto"/>
                      </a:endParaRPr>
                    </a:p>
                  </a:txBody>
                  <a:tcPr marL="0" marR="0" marT="210300"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None/>
                      </a:pPr>
                      <a:r>
                        <a:rPr lang="en-US" sz="1500">
                          <a:latin typeface="Montserrat"/>
                          <a:ea typeface="Montserrat"/>
                          <a:cs typeface="Montserrat"/>
                          <a:sym typeface="Montserrat"/>
                        </a:rPr>
                        <a:t>MLP</a:t>
                      </a:r>
                      <a:endParaRPr sz="1500" b="1" i="0" u="none" strike="noStrike" cap="none">
                        <a:solidFill>
                          <a:schemeClr val="lt1"/>
                        </a:solidFill>
                        <a:latin typeface="Montserrat"/>
                        <a:ea typeface="Montserrat"/>
                        <a:cs typeface="Montserrat"/>
                        <a:sym typeface="Montserrat"/>
                      </a:endParaRPr>
                    </a:p>
                  </a:txBody>
                  <a:tcPr marL="0" marR="32425" marT="210300"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None/>
                      </a:pPr>
                      <a:r>
                        <a:rPr lang="en-US" sz="1500">
                          <a:latin typeface="Montserrat"/>
                          <a:ea typeface="Montserrat"/>
                          <a:cs typeface="Montserrat"/>
                          <a:sym typeface="Montserrat"/>
                        </a:rPr>
                        <a:t>DT</a:t>
                      </a:r>
                      <a:endParaRPr sz="1500" b="1" i="0" u="none" strike="noStrike" cap="none">
                        <a:solidFill>
                          <a:schemeClr val="lt1"/>
                        </a:solidFill>
                        <a:latin typeface="Montserrat"/>
                        <a:ea typeface="Montserrat"/>
                        <a:cs typeface="Montserrat"/>
                        <a:sym typeface="Montserrat"/>
                      </a:endParaRPr>
                    </a:p>
                  </a:txBody>
                  <a:tcPr marL="0" marR="32425" marT="210300"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None/>
                      </a:pPr>
                      <a:r>
                        <a:rPr lang="en-US" sz="1500">
                          <a:latin typeface="Montserrat"/>
                          <a:ea typeface="Montserrat"/>
                          <a:cs typeface="Montserrat"/>
                          <a:sym typeface="Montserrat"/>
                        </a:rPr>
                        <a:t>RF</a:t>
                      </a:r>
                      <a:endParaRPr sz="1500" b="1" i="0" u="none" strike="noStrike" cap="none">
                        <a:solidFill>
                          <a:schemeClr val="lt1"/>
                        </a:solidFill>
                        <a:latin typeface="Montserrat"/>
                        <a:ea typeface="Montserrat"/>
                        <a:cs typeface="Montserrat"/>
                        <a:sym typeface="Montserrat"/>
                      </a:endParaRPr>
                    </a:p>
                  </a:txBody>
                  <a:tcPr marL="0" marR="32425" marT="210300"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l" rtl="0">
                        <a:spcBef>
                          <a:spcPts val="0"/>
                        </a:spcBef>
                        <a:spcAft>
                          <a:spcPts val="0"/>
                        </a:spcAft>
                        <a:buNone/>
                      </a:pPr>
                      <a:r>
                        <a:rPr lang="en-US" sz="1500">
                          <a:latin typeface="Roboto"/>
                          <a:ea typeface="Roboto"/>
                          <a:cs typeface="Roboto"/>
                          <a:sym typeface="Roboto"/>
                        </a:rPr>
                        <a:t>    NN1</a:t>
                      </a:r>
                      <a:endParaRPr sz="1500">
                        <a:latin typeface="Roboto"/>
                        <a:ea typeface="Roboto"/>
                        <a:cs typeface="Roboto"/>
                        <a:sym typeface="Roboto"/>
                      </a:endParaRPr>
                    </a:p>
                  </a:txBody>
                  <a:tcPr marL="0" marR="0" marT="210300"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l" rtl="0">
                        <a:spcBef>
                          <a:spcPts val="0"/>
                        </a:spcBef>
                        <a:spcAft>
                          <a:spcPts val="0"/>
                        </a:spcAft>
                        <a:buNone/>
                      </a:pPr>
                      <a:r>
                        <a:rPr lang="en-US" sz="1500">
                          <a:latin typeface="Roboto"/>
                          <a:ea typeface="Roboto"/>
                          <a:cs typeface="Roboto"/>
                          <a:sym typeface="Roboto"/>
                        </a:rPr>
                        <a:t>NN2</a:t>
                      </a:r>
                      <a:endParaRPr sz="1500">
                        <a:latin typeface="Roboto"/>
                        <a:ea typeface="Roboto"/>
                        <a:cs typeface="Roboto"/>
                        <a:sym typeface="Roboto"/>
                      </a:endParaRPr>
                    </a:p>
                  </a:txBody>
                  <a:tcPr marL="0" marR="0" marT="210300" marB="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722225">
                <a:tc>
                  <a:txBody>
                    <a:bodyPr/>
                    <a:lstStyle/>
                    <a:p>
                      <a:pPr marL="0" marR="0" lvl="0" indent="0" algn="l" rtl="0">
                        <a:spcBef>
                          <a:spcPts val="0"/>
                        </a:spcBef>
                        <a:spcAft>
                          <a:spcPts val="0"/>
                        </a:spcAft>
                        <a:buNone/>
                      </a:pPr>
                      <a:r>
                        <a:rPr lang="en-US" sz="1200" b="1">
                          <a:solidFill>
                            <a:schemeClr val="dk2"/>
                          </a:solidFill>
                          <a:latin typeface="Montserrat"/>
                          <a:ea typeface="Montserrat"/>
                          <a:cs typeface="Montserrat"/>
                          <a:sym typeface="Montserrat"/>
                        </a:rPr>
                        <a:t>Accuracy</a:t>
                      </a:r>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.78</a:t>
                      </a:r>
                      <a:endParaRPr sz="1200" b="1">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.77</a:t>
                      </a:r>
                      <a:endParaRPr sz="1200" b="1">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.79</a:t>
                      </a:r>
                      <a:endParaRPr sz="1200" b="1">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US" sz="1200" b="1">
                          <a:solidFill>
                            <a:schemeClr val="dk2"/>
                          </a:solidFill>
                          <a:latin typeface="Montserrat"/>
                          <a:ea typeface="Montserrat"/>
                          <a:cs typeface="Montserrat"/>
                          <a:sym typeface="Montserrat"/>
                        </a:rPr>
                        <a:t>.79</a:t>
                      </a:r>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.78</a:t>
                      </a:r>
                      <a:endParaRPr sz="1200"/>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.81</a:t>
                      </a:r>
                      <a:endParaRPr sz="1200"/>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.83</a:t>
                      </a:r>
                      <a:endParaRPr sz="1200" b="1">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.83</a:t>
                      </a:r>
                      <a:endParaRPr sz="1200" b="1">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722225">
                <a:tc>
                  <a:txBody>
                    <a:bodyPr/>
                    <a:lstStyle/>
                    <a:p>
                      <a:pPr marL="0" marR="0" lvl="0" indent="0" algn="l" rtl="0">
                        <a:spcBef>
                          <a:spcPts val="0"/>
                        </a:spcBef>
                        <a:spcAft>
                          <a:spcPts val="0"/>
                        </a:spcAft>
                        <a:buNone/>
                      </a:pPr>
                      <a:r>
                        <a:rPr lang="en-US" sz="1200" b="1">
                          <a:solidFill>
                            <a:schemeClr val="dk2"/>
                          </a:solidFill>
                          <a:latin typeface="Montserrat"/>
                          <a:ea typeface="Montserrat"/>
                          <a:cs typeface="Montserrat"/>
                          <a:sym typeface="Montserrat"/>
                        </a:rPr>
                        <a:t>Precision</a:t>
                      </a:r>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.78</a:t>
                      </a:r>
                      <a:endParaRPr sz="1200" b="1" i="0">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.76</a:t>
                      </a:r>
                      <a:endParaRPr sz="1200" b="1" i="0">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.78</a:t>
                      </a:r>
                      <a:endParaRPr sz="1200" b="1" i="0">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US" sz="1200" b="1">
                          <a:solidFill>
                            <a:schemeClr val="dk2"/>
                          </a:solidFill>
                          <a:latin typeface="Montserrat"/>
                          <a:ea typeface="Montserrat"/>
                          <a:cs typeface="Montserrat"/>
                          <a:sym typeface="Montserrat"/>
                        </a:rPr>
                        <a:t>.78</a:t>
                      </a:r>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Font typeface="Arial"/>
                        <a:buNone/>
                      </a:pPr>
                      <a:r>
                        <a:rPr lang="en-US" sz="1200" b="1">
                          <a:solidFill>
                            <a:schemeClr val="dk2"/>
                          </a:solidFill>
                          <a:latin typeface="Montserrat"/>
                          <a:ea typeface="Montserrat"/>
                          <a:cs typeface="Montserrat"/>
                          <a:sym typeface="Montserrat"/>
                        </a:rPr>
                        <a:t>.76</a:t>
                      </a:r>
                      <a:endParaRPr sz="1200"/>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US" sz="1200" b="1">
                          <a:solidFill>
                            <a:schemeClr val="dk2"/>
                          </a:solidFill>
                          <a:latin typeface="Montserrat"/>
                          <a:ea typeface="Montserrat"/>
                          <a:cs typeface="Montserrat"/>
                          <a:sym typeface="Montserrat"/>
                        </a:rPr>
                        <a:t>.79</a:t>
                      </a:r>
                      <a:endParaRPr sz="1200"/>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.82</a:t>
                      </a:r>
                      <a:endParaRPr sz="1200" b="1">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.83</a:t>
                      </a:r>
                      <a:endParaRPr sz="1200" b="1">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722225">
                <a:tc>
                  <a:txBody>
                    <a:bodyPr/>
                    <a:lstStyle/>
                    <a:p>
                      <a:pPr marL="0" marR="0" lvl="0" indent="0" algn="l" rtl="0">
                        <a:spcBef>
                          <a:spcPts val="0"/>
                        </a:spcBef>
                        <a:spcAft>
                          <a:spcPts val="0"/>
                        </a:spcAft>
                        <a:buNone/>
                      </a:pPr>
                      <a:r>
                        <a:rPr lang="en-US" sz="1200" b="1">
                          <a:solidFill>
                            <a:schemeClr val="dk2"/>
                          </a:solidFill>
                          <a:latin typeface="Montserrat"/>
                          <a:ea typeface="Montserrat"/>
                          <a:cs typeface="Montserrat"/>
                          <a:sym typeface="Montserrat"/>
                        </a:rPr>
                        <a:t>Recall</a:t>
                      </a:r>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.76</a:t>
                      </a:r>
                      <a:endParaRPr sz="1200" b="1" i="0">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.75</a:t>
                      </a:r>
                      <a:endParaRPr sz="1200" b="1" i="0">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.77</a:t>
                      </a:r>
                      <a:endParaRPr sz="1200" b="1" i="0">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US" sz="1200" b="1">
                          <a:solidFill>
                            <a:schemeClr val="dk2"/>
                          </a:solidFill>
                          <a:latin typeface="Montserrat"/>
                          <a:ea typeface="Montserrat"/>
                          <a:cs typeface="Montserrat"/>
                          <a:sym typeface="Montserrat"/>
                        </a:rPr>
                        <a:t>.78</a:t>
                      </a:r>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Font typeface="Arial"/>
                        <a:buNone/>
                      </a:pPr>
                      <a:r>
                        <a:rPr lang="en-US" sz="1200" b="1">
                          <a:solidFill>
                            <a:schemeClr val="dk2"/>
                          </a:solidFill>
                          <a:latin typeface="Montserrat"/>
                          <a:ea typeface="Montserrat"/>
                          <a:cs typeface="Montserrat"/>
                          <a:sym typeface="Montserrat"/>
                        </a:rPr>
                        <a:t>.79</a:t>
                      </a:r>
                      <a:endParaRPr sz="1200"/>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US" sz="1200" b="1">
                          <a:solidFill>
                            <a:schemeClr val="dk2"/>
                          </a:solidFill>
                          <a:latin typeface="Montserrat"/>
                          <a:ea typeface="Montserrat"/>
                          <a:cs typeface="Montserrat"/>
                          <a:sym typeface="Montserrat"/>
                        </a:rPr>
                        <a:t>.80</a:t>
                      </a:r>
                      <a:endParaRPr sz="1200"/>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.81</a:t>
                      </a:r>
                      <a:endParaRPr sz="1200" b="1">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b="1">
                          <a:solidFill>
                            <a:schemeClr val="dk2"/>
                          </a:solidFill>
                          <a:latin typeface="Montserrat"/>
                          <a:ea typeface="Montserrat"/>
                          <a:cs typeface="Montserrat"/>
                          <a:sym typeface="Montserrat"/>
                        </a:rPr>
                        <a:t>.80</a:t>
                      </a:r>
                      <a:endParaRPr sz="1200" b="1">
                        <a:solidFill>
                          <a:schemeClr val="dk2"/>
                        </a:solidFill>
                        <a:latin typeface="Montserrat"/>
                        <a:ea typeface="Montserrat"/>
                        <a:cs typeface="Montserrat"/>
                        <a:sym typeface="Montserrat"/>
                      </a:endParaRPr>
                    </a:p>
                  </a:txBody>
                  <a:tcPr marL="82750" marR="32425" marT="150025" marB="162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275" name="Google Shape;275;p26"/>
          <p:cNvSpPr txBox="1"/>
          <p:nvPr/>
        </p:nvSpPr>
        <p:spPr>
          <a:xfrm>
            <a:off x="555200" y="611025"/>
            <a:ext cx="6576300" cy="630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b="1">
                <a:solidFill>
                  <a:schemeClr val="dk2"/>
                </a:solidFill>
                <a:latin typeface="Montserrat"/>
                <a:ea typeface="Montserrat"/>
                <a:cs typeface="Montserrat"/>
                <a:sym typeface="Montserrat"/>
              </a:rPr>
              <a:t>Comparing Model Performance</a:t>
            </a:r>
            <a:endParaRPr sz="900"/>
          </a:p>
        </p:txBody>
      </p:sp>
      <p:pic>
        <p:nvPicPr>
          <p:cNvPr id="276" name="Google Shape;276;p26"/>
          <p:cNvPicPr preferRelativeResize="0"/>
          <p:nvPr/>
        </p:nvPicPr>
        <p:blipFill rotWithShape="1">
          <a:blip r:embed="rId3">
            <a:alphaModFix/>
          </a:blip>
          <a:srcRect/>
          <a:stretch/>
        </p:blipFill>
        <p:spPr>
          <a:xfrm rot="-2761234">
            <a:off x="6166468" y="-2278030"/>
            <a:ext cx="8464112" cy="608403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pic>
        <p:nvPicPr>
          <p:cNvPr id="281" name="Google Shape;281;p27"/>
          <p:cNvPicPr preferRelativeResize="0"/>
          <p:nvPr/>
        </p:nvPicPr>
        <p:blipFill rotWithShape="1">
          <a:blip r:embed="rId3">
            <a:alphaModFix/>
          </a:blip>
          <a:srcRect/>
          <a:stretch/>
        </p:blipFill>
        <p:spPr>
          <a:xfrm rot="5788822">
            <a:off x="-3534857" y="-181239"/>
            <a:ext cx="5713119" cy="5143501"/>
          </a:xfrm>
          <a:prstGeom prst="rect">
            <a:avLst/>
          </a:prstGeom>
          <a:noFill/>
          <a:ln>
            <a:noFill/>
          </a:ln>
        </p:spPr>
      </p:pic>
      <p:sp>
        <p:nvSpPr>
          <p:cNvPr id="282" name="Google Shape;282;p27"/>
          <p:cNvSpPr txBox="1"/>
          <p:nvPr/>
        </p:nvSpPr>
        <p:spPr>
          <a:xfrm>
            <a:off x="1605400" y="177675"/>
            <a:ext cx="6886800" cy="1220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Neural Network - More Layers, Less Nodes - Test Heatmap &amp; Report</a:t>
            </a:r>
            <a:endParaRPr sz="3500" b="1">
              <a:solidFill>
                <a:schemeClr val="dk2"/>
              </a:solidFill>
              <a:highlight>
                <a:srgbClr val="FFFF00"/>
              </a:highlight>
              <a:latin typeface="Montserrat"/>
              <a:ea typeface="Montserrat"/>
              <a:cs typeface="Montserrat"/>
              <a:sym typeface="Montserrat"/>
            </a:endParaRPr>
          </a:p>
        </p:txBody>
      </p:sp>
      <p:pic>
        <p:nvPicPr>
          <p:cNvPr id="283" name="Google Shape;283;p27"/>
          <p:cNvPicPr preferRelativeResize="0"/>
          <p:nvPr/>
        </p:nvPicPr>
        <p:blipFill rotWithShape="1">
          <a:blip r:embed="rId4">
            <a:alphaModFix/>
          </a:blip>
          <a:srcRect t="6533"/>
          <a:stretch/>
        </p:blipFill>
        <p:spPr>
          <a:xfrm>
            <a:off x="1931300" y="2157875"/>
            <a:ext cx="3679150" cy="2661475"/>
          </a:xfrm>
          <a:prstGeom prst="rect">
            <a:avLst/>
          </a:prstGeom>
          <a:noFill/>
          <a:ln>
            <a:noFill/>
          </a:ln>
        </p:spPr>
      </p:pic>
      <p:pic>
        <p:nvPicPr>
          <p:cNvPr id="284" name="Google Shape;284;p27"/>
          <p:cNvPicPr preferRelativeResize="0"/>
          <p:nvPr/>
        </p:nvPicPr>
        <p:blipFill>
          <a:blip r:embed="rId5">
            <a:alphaModFix/>
          </a:blip>
          <a:stretch>
            <a:fillRect/>
          </a:stretch>
        </p:blipFill>
        <p:spPr>
          <a:xfrm>
            <a:off x="5790049" y="3037900"/>
            <a:ext cx="3028074" cy="901425"/>
          </a:xfrm>
          <a:prstGeom prst="rect">
            <a:avLst/>
          </a:prstGeom>
          <a:noFill/>
          <a:ln>
            <a:noFill/>
          </a:ln>
        </p:spPr>
      </p:pic>
      <p:sp>
        <p:nvSpPr>
          <p:cNvPr id="285" name="Google Shape;285;p27"/>
          <p:cNvSpPr txBox="1"/>
          <p:nvPr/>
        </p:nvSpPr>
        <p:spPr>
          <a:xfrm>
            <a:off x="2200300" y="4562675"/>
            <a:ext cx="1323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
                <a:latin typeface="Montserrat"/>
                <a:ea typeface="Montserrat"/>
                <a:cs typeface="Montserrat"/>
                <a:sym typeface="Montserrat"/>
              </a:rPr>
              <a:t>0 - Did not Survive</a:t>
            </a:r>
            <a:endParaRPr sz="600">
              <a:latin typeface="Montserrat"/>
              <a:ea typeface="Montserrat"/>
              <a:cs typeface="Montserrat"/>
              <a:sym typeface="Montserrat"/>
            </a:endParaRPr>
          </a:p>
          <a:p>
            <a:pPr marL="0" lvl="0" indent="0" algn="l" rtl="0">
              <a:spcBef>
                <a:spcPts val="0"/>
              </a:spcBef>
              <a:spcAft>
                <a:spcPts val="0"/>
              </a:spcAft>
              <a:buNone/>
            </a:pPr>
            <a:r>
              <a:rPr lang="en-US" sz="600">
                <a:latin typeface="Montserrat"/>
                <a:ea typeface="Montserrat"/>
                <a:cs typeface="Montserrat"/>
                <a:sym typeface="Montserrat"/>
              </a:rPr>
              <a:t>1 - Survive</a:t>
            </a:r>
            <a:endParaRPr sz="600">
              <a:latin typeface="Montserrat"/>
              <a:ea typeface="Montserrat"/>
              <a:cs typeface="Montserrat"/>
              <a:sym typeface="Montserrat"/>
            </a:endParaRPr>
          </a:p>
          <a:p>
            <a:pPr marL="0" lvl="0" indent="0" algn="l" rtl="0">
              <a:spcBef>
                <a:spcPts val="0"/>
              </a:spcBef>
              <a:spcAft>
                <a:spcPts val="0"/>
              </a:spcAft>
              <a:buNone/>
            </a:pPr>
            <a:endParaRPr sz="600">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pic>
        <p:nvPicPr>
          <p:cNvPr id="290" name="Google Shape;290;p28"/>
          <p:cNvPicPr preferRelativeResize="0"/>
          <p:nvPr/>
        </p:nvPicPr>
        <p:blipFill rotWithShape="1">
          <a:blip r:embed="rId3">
            <a:alphaModFix/>
          </a:blip>
          <a:srcRect/>
          <a:stretch/>
        </p:blipFill>
        <p:spPr>
          <a:xfrm>
            <a:off x="456950" y="-571500"/>
            <a:ext cx="8447524" cy="6373576"/>
          </a:xfrm>
          <a:prstGeom prst="rect">
            <a:avLst/>
          </a:prstGeom>
          <a:noFill/>
          <a:ln>
            <a:noFill/>
          </a:ln>
        </p:spPr>
      </p:pic>
      <p:sp>
        <p:nvSpPr>
          <p:cNvPr id="291" name="Google Shape;291;p28"/>
          <p:cNvSpPr/>
          <p:nvPr/>
        </p:nvSpPr>
        <p:spPr>
          <a:xfrm>
            <a:off x="2534579" y="525896"/>
            <a:ext cx="4091700" cy="4091700"/>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sp>
        <p:nvSpPr>
          <p:cNvPr id="292" name="Google Shape;292;p28"/>
          <p:cNvSpPr txBox="1"/>
          <p:nvPr/>
        </p:nvSpPr>
        <p:spPr>
          <a:xfrm>
            <a:off x="2671200" y="986702"/>
            <a:ext cx="3801600" cy="31701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1">
                <a:solidFill>
                  <a:schemeClr val="dk2"/>
                </a:solidFill>
                <a:latin typeface="Montserrat"/>
                <a:ea typeface="Montserrat"/>
                <a:cs typeface="Montserrat"/>
                <a:sym typeface="Montserrat"/>
              </a:rPr>
              <a:t>Conclusion: </a:t>
            </a:r>
            <a:endParaRPr sz="2400" b="1">
              <a:solidFill>
                <a:schemeClr val="dk2"/>
              </a:solidFill>
              <a:latin typeface="Montserrat"/>
              <a:ea typeface="Montserrat"/>
              <a:cs typeface="Montserrat"/>
              <a:sym typeface="Montserrat"/>
            </a:endParaRPr>
          </a:p>
          <a:p>
            <a:pPr marL="0" marR="0" lvl="0" indent="0" algn="ctr" rtl="0">
              <a:spcBef>
                <a:spcPts val="0"/>
              </a:spcBef>
              <a:spcAft>
                <a:spcPts val="0"/>
              </a:spcAft>
              <a:buNone/>
            </a:pPr>
            <a:endParaRPr sz="1700" b="1">
              <a:solidFill>
                <a:schemeClr val="dk2"/>
              </a:solidFill>
              <a:latin typeface="Montserrat"/>
              <a:ea typeface="Montserrat"/>
              <a:cs typeface="Montserrat"/>
              <a:sym typeface="Montserrat"/>
            </a:endParaRPr>
          </a:p>
          <a:p>
            <a:pPr marL="457200" lvl="0" indent="0" algn="l" rtl="0">
              <a:spcBef>
                <a:spcPts val="0"/>
              </a:spcBef>
              <a:spcAft>
                <a:spcPts val="0"/>
              </a:spcAft>
              <a:buNone/>
            </a:pPr>
            <a:r>
              <a:rPr lang="en-US" sz="2100">
                <a:solidFill>
                  <a:schemeClr val="dk2"/>
                </a:solidFill>
                <a:latin typeface="Montserrat"/>
                <a:ea typeface="Montserrat"/>
                <a:cs typeface="Montserrat"/>
                <a:sym typeface="Montserrat"/>
              </a:rPr>
              <a:t>All models performed well, but the neural network with three hidden layers had the best accuracy score and predicted a 38.5% survival rate.</a:t>
            </a:r>
            <a:endParaRPr sz="2100">
              <a:solidFill>
                <a:schemeClr val="dk2"/>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pic>
        <p:nvPicPr>
          <p:cNvPr id="297" name="Google Shape;297;p29"/>
          <p:cNvPicPr preferRelativeResize="0"/>
          <p:nvPr/>
        </p:nvPicPr>
        <p:blipFill rotWithShape="1">
          <a:blip r:embed="rId3">
            <a:alphaModFix/>
          </a:blip>
          <a:srcRect/>
          <a:stretch/>
        </p:blipFill>
        <p:spPr>
          <a:xfrm>
            <a:off x="54125" y="1196050"/>
            <a:ext cx="8627224" cy="3064450"/>
          </a:xfrm>
          <a:prstGeom prst="rect">
            <a:avLst/>
          </a:prstGeom>
          <a:noFill/>
          <a:ln>
            <a:noFill/>
          </a:ln>
        </p:spPr>
      </p:pic>
      <p:sp>
        <p:nvSpPr>
          <p:cNvPr id="298" name="Google Shape;298;p29"/>
          <p:cNvSpPr txBox="1"/>
          <p:nvPr/>
        </p:nvSpPr>
        <p:spPr>
          <a:xfrm>
            <a:off x="3893115" y="3016872"/>
            <a:ext cx="1871025" cy="30777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299" name="Google Shape;299;p29"/>
          <p:cNvSpPr txBox="1"/>
          <p:nvPr/>
        </p:nvSpPr>
        <p:spPr>
          <a:xfrm>
            <a:off x="1158015" y="3046882"/>
            <a:ext cx="1747594" cy="30777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300" name="Google Shape;300;p29"/>
          <p:cNvSpPr txBox="1"/>
          <p:nvPr/>
        </p:nvSpPr>
        <p:spPr>
          <a:xfrm>
            <a:off x="5882445" y="3034659"/>
            <a:ext cx="2012089" cy="30777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301" name="Google Shape;301;p29"/>
          <p:cNvSpPr txBox="1"/>
          <p:nvPr/>
        </p:nvSpPr>
        <p:spPr>
          <a:xfrm>
            <a:off x="3893115" y="2480661"/>
            <a:ext cx="1331070" cy="55399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302" name="Google Shape;302;p29"/>
          <p:cNvSpPr txBox="1"/>
          <p:nvPr/>
        </p:nvSpPr>
        <p:spPr>
          <a:xfrm>
            <a:off x="530625" y="2146725"/>
            <a:ext cx="2541300" cy="1163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b="1">
                <a:solidFill>
                  <a:schemeClr val="dk2"/>
                </a:solidFill>
              </a:rPr>
              <a:t>Change in Project Concept: </a:t>
            </a:r>
            <a:endParaRPr b="1">
              <a:solidFill>
                <a:schemeClr val="dk2"/>
              </a:solidFill>
            </a:endParaRPr>
          </a:p>
          <a:p>
            <a:pPr marL="0" marR="0" lvl="0" indent="0" algn="l" rtl="0">
              <a:spcBef>
                <a:spcPts val="0"/>
              </a:spcBef>
              <a:spcAft>
                <a:spcPts val="0"/>
              </a:spcAft>
              <a:buNone/>
            </a:pPr>
            <a:r>
              <a:rPr lang="en-US" b="1">
                <a:solidFill>
                  <a:schemeClr val="dk2"/>
                </a:solidFill>
              </a:rPr>
              <a:t>Original NLP idea didn’t work due to limits on data pull from APIs and difficulty tying to Stock performance</a:t>
            </a:r>
            <a:r>
              <a:rPr lang="en-US" b="1">
                <a:solidFill>
                  <a:srgbClr val="CACACA"/>
                </a:solidFill>
              </a:rPr>
              <a:t> </a:t>
            </a:r>
            <a:endParaRPr b="1">
              <a:solidFill>
                <a:srgbClr val="CACACA"/>
              </a:solidFill>
            </a:endParaRPr>
          </a:p>
        </p:txBody>
      </p:sp>
      <p:sp>
        <p:nvSpPr>
          <p:cNvPr id="303" name="Google Shape;303;p29"/>
          <p:cNvSpPr txBox="1"/>
          <p:nvPr/>
        </p:nvSpPr>
        <p:spPr>
          <a:xfrm>
            <a:off x="5857887" y="2451277"/>
            <a:ext cx="2503249" cy="55399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304" name="Google Shape;304;p29"/>
          <p:cNvSpPr txBox="1"/>
          <p:nvPr/>
        </p:nvSpPr>
        <p:spPr>
          <a:xfrm>
            <a:off x="869550" y="519900"/>
            <a:ext cx="7404900" cy="827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500" b="1">
                <a:solidFill>
                  <a:schemeClr val="dk2"/>
                </a:solidFill>
                <a:latin typeface="Montserrat"/>
                <a:ea typeface="Montserrat"/>
                <a:cs typeface="Montserrat"/>
                <a:sym typeface="Montserrat"/>
              </a:rPr>
              <a:t>Challenges </a:t>
            </a:r>
            <a:endParaRPr/>
          </a:p>
        </p:txBody>
      </p:sp>
      <p:sp>
        <p:nvSpPr>
          <p:cNvPr id="305" name="Google Shape;305;p29"/>
          <p:cNvSpPr txBox="1"/>
          <p:nvPr/>
        </p:nvSpPr>
        <p:spPr>
          <a:xfrm>
            <a:off x="3213275" y="2176088"/>
            <a:ext cx="2503200" cy="1163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b="1"/>
              <a:t>Imputing Null and NaaN values without eliminating passenger data from the Titanic dataset  </a:t>
            </a:r>
            <a:endParaRPr b="1"/>
          </a:p>
        </p:txBody>
      </p:sp>
      <p:sp>
        <p:nvSpPr>
          <p:cNvPr id="306" name="Google Shape;306;p29"/>
          <p:cNvSpPr txBox="1"/>
          <p:nvPr/>
        </p:nvSpPr>
        <p:spPr>
          <a:xfrm>
            <a:off x="5857875" y="2146713"/>
            <a:ext cx="2503200" cy="1163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b="1"/>
              <a:t>Dataset was a limiting factor of accuracy due to a set number of passengers and recorded features </a:t>
            </a:r>
            <a:endParaRPr b="1"/>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30"/>
          <p:cNvSpPr txBox="1"/>
          <p:nvPr/>
        </p:nvSpPr>
        <p:spPr>
          <a:xfrm>
            <a:off x="3191580" y="1962263"/>
            <a:ext cx="2776017" cy="461665"/>
          </a:xfrm>
          <a:prstGeom prst="rect">
            <a:avLst/>
          </a:prstGeom>
          <a:solidFill>
            <a:schemeClr val="accent5"/>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1">
                <a:solidFill>
                  <a:schemeClr val="lt1"/>
                </a:solidFill>
                <a:latin typeface="Montserrat"/>
                <a:ea typeface="Montserrat"/>
                <a:cs typeface="Montserrat"/>
                <a:sym typeface="Montserrat"/>
              </a:rPr>
              <a:t>Any questions?</a:t>
            </a:r>
            <a:endParaRPr/>
          </a:p>
        </p:txBody>
      </p:sp>
      <p:sp>
        <p:nvSpPr>
          <p:cNvPr id="312" name="Google Shape;312;p30"/>
          <p:cNvSpPr txBox="1"/>
          <p:nvPr/>
        </p:nvSpPr>
        <p:spPr>
          <a:xfrm>
            <a:off x="913562" y="1160775"/>
            <a:ext cx="7317900" cy="7695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400" b="1">
                <a:solidFill>
                  <a:schemeClr val="accent1"/>
                </a:solidFill>
                <a:latin typeface="Montserrat"/>
                <a:ea typeface="Montserrat"/>
                <a:cs typeface="Montserrat"/>
                <a:sym typeface="Montserrat"/>
              </a:rPr>
              <a:t>Thanks!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pic>
        <p:nvPicPr>
          <p:cNvPr id="44" name="Google Shape;44;p7"/>
          <p:cNvPicPr preferRelativeResize="0"/>
          <p:nvPr/>
        </p:nvPicPr>
        <p:blipFill rotWithShape="1">
          <a:blip r:embed="rId3">
            <a:alphaModFix/>
          </a:blip>
          <a:srcRect/>
          <a:stretch/>
        </p:blipFill>
        <p:spPr>
          <a:xfrm>
            <a:off x="354713" y="323850"/>
            <a:ext cx="4419331" cy="4419331"/>
          </a:xfrm>
          <a:prstGeom prst="rect">
            <a:avLst/>
          </a:prstGeom>
          <a:noFill/>
          <a:ln>
            <a:noFill/>
          </a:ln>
        </p:spPr>
      </p:pic>
      <p:sp>
        <p:nvSpPr>
          <p:cNvPr id="45" name="Google Shape;45;p7"/>
          <p:cNvSpPr txBox="1"/>
          <p:nvPr/>
        </p:nvSpPr>
        <p:spPr>
          <a:xfrm>
            <a:off x="5352500" y="3344150"/>
            <a:ext cx="2731500" cy="853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200">
                <a:solidFill>
                  <a:schemeClr val="dk2"/>
                </a:solidFill>
                <a:latin typeface="Lato Light"/>
                <a:ea typeface="Lato Light"/>
                <a:cs typeface="Lato Light"/>
                <a:sym typeface="Lato Light"/>
              </a:rPr>
              <a:t>Apply the</a:t>
            </a:r>
            <a:r>
              <a:rPr lang="en-US" sz="2100">
                <a:solidFill>
                  <a:schemeClr val="dk2"/>
                </a:solidFill>
                <a:latin typeface="Lato Light"/>
                <a:ea typeface="Lato Light"/>
                <a:cs typeface="Lato Light"/>
                <a:sym typeface="Lato Light"/>
              </a:rPr>
              <a:t> Most Accurate Model to the Testing Data </a:t>
            </a:r>
            <a:endParaRPr sz="1900"/>
          </a:p>
        </p:txBody>
      </p:sp>
      <p:sp>
        <p:nvSpPr>
          <p:cNvPr id="46" name="Google Shape;46;p7"/>
          <p:cNvSpPr/>
          <p:nvPr/>
        </p:nvSpPr>
        <p:spPr>
          <a:xfrm>
            <a:off x="5092363" y="3426163"/>
            <a:ext cx="209400" cy="209400"/>
          </a:xfrm>
          <a:custGeom>
            <a:avLst/>
            <a:gdLst/>
            <a:ahLst/>
            <a:cxnLst/>
            <a:rect l="l" t="t" r="r" b="b"/>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chemeClr val="accent1"/>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125">
              <a:solidFill>
                <a:schemeClr val="accent1"/>
              </a:solidFill>
              <a:latin typeface="Roboto"/>
              <a:ea typeface="Roboto"/>
              <a:cs typeface="Roboto"/>
              <a:sym typeface="Roboto"/>
            </a:endParaRPr>
          </a:p>
        </p:txBody>
      </p:sp>
      <p:sp>
        <p:nvSpPr>
          <p:cNvPr id="47" name="Google Shape;47;p7"/>
          <p:cNvSpPr txBox="1"/>
          <p:nvPr/>
        </p:nvSpPr>
        <p:spPr>
          <a:xfrm>
            <a:off x="5308700" y="536800"/>
            <a:ext cx="2819100" cy="798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100">
                <a:solidFill>
                  <a:schemeClr val="dk2"/>
                </a:solidFill>
                <a:latin typeface="Lato Light"/>
                <a:ea typeface="Lato Light"/>
                <a:cs typeface="Lato Light"/>
                <a:sym typeface="Lato Light"/>
              </a:rPr>
              <a:t>Use Features of Titanic Passengers to Predict Survival Outcomes </a:t>
            </a:r>
            <a:endParaRPr sz="1900"/>
          </a:p>
        </p:txBody>
      </p:sp>
      <p:sp>
        <p:nvSpPr>
          <p:cNvPr id="48" name="Google Shape;48;p7"/>
          <p:cNvSpPr/>
          <p:nvPr/>
        </p:nvSpPr>
        <p:spPr>
          <a:xfrm>
            <a:off x="5092363" y="632221"/>
            <a:ext cx="209400" cy="209400"/>
          </a:xfrm>
          <a:custGeom>
            <a:avLst/>
            <a:gdLst/>
            <a:ahLst/>
            <a:cxnLst/>
            <a:rect l="l" t="t" r="r" b="b"/>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chemeClr val="accent1"/>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125">
              <a:solidFill>
                <a:schemeClr val="accent1"/>
              </a:solidFill>
              <a:latin typeface="Roboto"/>
              <a:ea typeface="Roboto"/>
              <a:cs typeface="Roboto"/>
              <a:sym typeface="Roboto"/>
            </a:endParaRPr>
          </a:p>
        </p:txBody>
      </p:sp>
      <p:sp>
        <p:nvSpPr>
          <p:cNvPr id="49" name="Google Shape;49;p7"/>
          <p:cNvSpPr txBox="1"/>
          <p:nvPr/>
        </p:nvSpPr>
        <p:spPr>
          <a:xfrm>
            <a:off x="5352500" y="1635938"/>
            <a:ext cx="2990100" cy="10755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100">
                <a:solidFill>
                  <a:schemeClr val="dk2"/>
                </a:solidFill>
                <a:latin typeface="Lato Light"/>
                <a:ea typeface="Lato Light"/>
                <a:cs typeface="Lato Light"/>
                <a:sym typeface="Lato Light"/>
              </a:rPr>
              <a:t>Build and Compare Several Machine learning Models to find the most Effective Model</a:t>
            </a:r>
            <a:endParaRPr sz="1900"/>
          </a:p>
        </p:txBody>
      </p:sp>
      <p:sp>
        <p:nvSpPr>
          <p:cNvPr id="50" name="Google Shape;50;p7"/>
          <p:cNvSpPr/>
          <p:nvPr/>
        </p:nvSpPr>
        <p:spPr>
          <a:xfrm>
            <a:off x="5092375" y="1721325"/>
            <a:ext cx="209400" cy="209400"/>
          </a:xfrm>
          <a:custGeom>
            <a:avLst/>
            <a:gdLst/>
            <a:ahLst/>
            <a:cxnLst/>
            <a:rect l="l" t="t" r="r" b="b"/>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chemeClr val="accent1"/>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125">
              <a:solidFill>
                <a:schemeClr val="accent1"/>
              </a:solidFill>
              <a:latin typeface="Roboto"/>
              <a:ea typeface="Roboto"/>
              <a:cs typeface="Roboto"/>
              <a:sym typeface="Roboto"/>
            </a:endParaRPr>
          </a:p>
        </p:txBody>
      </p:sp>
      <p:sp>
        <p:nvSpPr>
          <p:cNvPr id="51" name="Google Shape;51;p7"/>
          <p:cNvSpPr txBox="1"/>
          <p:nvPr/>
        </p:nvSpPr>
        <p:spPr>
          <a:xfrm>
            <a:off x="1068325" y="1635950"/>
            <a:ext cx="3417300" cy="1708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lt1"/>
                </a:solidFill>
                <a:latin typeface="Montserrat"/>
                <a:ea typeface="Montserrat"/>
                <a:cs typeface="Montserrat"/>
                <a:sym typeface="Montserrat"/>
              </a:rPr>
              <a:t>Summary and Objectives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8"/>
          <p:cNvPicPr preferRelativeResize="0"/>
          <p:nvPr/>
        </p:nvPicPr>
        <p:blipFill rotWithShape="1">
          <a:blip r:embed="rId3">
            <a:alphaModFix/>
          </a:blip>
          <a:srcRect/>
          <a:stretch/>
        </p:blipFill>
        <p:spPr>
          <a:xfrm rot="714898">
            <a:off x="5714049" y="-2695039"/>
            <a:ext cx="5197737" cy="5143500"/>
          </a:xfrm>
          <a:prstGeom prst="rect">
            <a:avLst/>
          </a:prstGeom>
          <a:noFill/>
          <a:ln>
            <a:noFill/>
          </a:ln>
        </p:spPr>
      </p:pic>
      <p:sp>
        <p:nvSpPr>
          <p:cNvPr id="57" name="Google Shape;57;p8"/>
          <p:cNvSpPr txBox="1"/>
          <p:nvPr/>
        </p:nvSpPr>
        <p:spPr>
          <a:xfrm>
            <a:off x="3819750" y="1834921"/>
            <a:ext cx="3333900" cy="2554800"/>
          </a:xfrm>
          <a:prstGeom prst="rect">
            <a:avLst/>
          </a:prstGeom>
          <a:noFill/>
          <a:ln>
            <a:noFill/>
          </a:ln>
        </p:spPr>
        <p:txBody>
          <a:bodyPr spcFirstLastPara="1" wrap="square" lIns="91425" tIns="45700" rIns="91425" bIns="45700" anchor="t" anchorCtr="0">
            <a:noAutofit/>
          </a:bodyPr>
          <a:lstStyle/>
          <a:p>
            <a:pPr marL="0" marR="0" lvl="0" indent="0" algn="l" rtl="0">
              <a:lnSpc>
                <a:spcPct val="137500"/>
              </a:lnSpc>
              <a:spcBef>
                <a:spcPts val="0"/>
              </a:spcBef>
              <a:spcAft>
                <a:spcPts val="0"/>
              </a:spcAft>
              <a:buNone/>
            </a:pPr>
            <a:r>
              <a:rPr lang="en-US" sz="1600">
                <a:solidFill>
                  <a:schemeClr val="dk2"/>
                </a:solidFill>
                <a:latin typeface="Lato Light"/>
                <a:ea typeface="Lato Light"/>
                <a:cs typeface="Lato Light"/>
                <a:sym typeface="Lato Light"/>
              </a:rPr>
              <a:t>Information for 418 Passengers without survival outcomes provided.</a:t>
            </a:r>
            <a:endParaRPr sz="1600">
              <a:solidFill>
                <a:schemeClr val="dk2"/>
              </a:solidFill>
              <a:latin typeface="Lato Light"/>
              <a:ea typeface="Lato Light"/>
              <a:cs typeface="Lato Light"/>
              <a:sym typeface="Lato Light"/>
            </a:endParaRPr>
          </a:p>
          <a:p>
            <a:pPr marL="0" marR="0" lvl="0" indent="0" algn="l" rtl="0">
              <a:lnSpc>
                <a:spcPct val="137500"/>
              </a:lnSpc>
              <a:spcBef>
                <a:spcPts val="0"/>
              </a:spcBef>
              <a:spcAft>
                <a:spcPts val="0"/>
              </a:spcAft>
              <a:buNone/>
            </a:pPr>
            <a:endParaRPr sz="1600">
              <a:solidFill>
                <a:schemeClr val="dk2"/>
              </a:solidFill>
              <a:latin typeface="Lato Light"/>
              <a:ea typeface="Lato Light"/>
              <a:cs typeface="Lato Light"/>
              <a:sym typeface="Lato Light"/>
            </a:endParaRPr>
          </a:p>
          <a:p>
            <a:pPr marL="0" marR="0" lvl="0" indent="0" algn="l" rtl="0">
              <a:lnSpc>
                <a:spcPct val="137500"/>
              </a:lnSpc>
              <a:spcBef>
                <a:spcPts val="0"/>
              </a:spcBef>
              <a:spcAft>
                <a:spcPts val="0"/>
              </a:spcAft>
              <a:buNone/>
            </a:pPr>
            <a:endParaRPr sz="1600">
              <a:solidFill>
                <a:schemeClr val="dk2"/>
              </a:solidFill>
              <a:latin typeface="Lato Light"/>
              <a:ea typeface="Lato Light"/>
              <a:cs typeface="Lato Light"/>
              <a:sym typeface="Lato Light"/>
            </a:endParaRPr>
          </a:p>
          <a:p>
            <a:pPr marL="0" marR="0" lvl="0" indent="0" algn="l" rtl="0">
              <a:lnSpc>
                <a:spcPct val="137500"/>
              </a:lnSpc>
              <a:spcBef>
                <a:spcPts val="0"/>
              </a:spcBef>
              <a:spcAft>
                <a:spcPts val="0"/>
              </a:spcAft>
              <a:buNone/>
            </a:pPr>
            <a:r>
              <a:rPr lang="en-US" sz="1600">
                <a:solidFill>
                  <a:schemeClr val="dk2"/>
                </a:solidFill>
                <a:latin typeface="Lato Light"/>
                <a:ea typeface="Lato Light"/>
                <a:cs typeface="Lato Light"/>
                <a:sym typeface="Lato Light"/>
              </a:rPr>
              <a:t>We used the testing set to predict survival rates using the model we determined most effective</a:t>
            </a:r>
            <a:endParaRPr/>
          </a:p>
        </p:txBody>
      </p:sp>
      <p:sp>
        <p:nvSpPr>
          <p:cNvPr id="58" name="Google Shape;58;p8"/>
          <p:cNvSpPr txBox="1"/>
          <p:nvPr/>
        </p:nvSpPr>
        <p:spPr>
          <a:xfrm>
            <a:off x="3819749" y="1319575"/>
            <a:ext cx="23517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1">
                <a:solidFill>
                  <a:schemeClr val="dk2"/>
                </a:solidFill>
                <a:latin typeface="Montserrat"/>
                <a:ea typeface="Montserrat"/>
                <a:cs typeface="Montserrat"/>
                <a:sym typeface="Montserrat"/>
              </a:rPr>
              <a:t>Testing Set</a:t>
            </a:r>
            <a:endParaRPr/>
          </a:p>
        </p:txBody>
      </p:sp>
      <p:sp>
        <p:nvSpPr>
          <p:cNvPr id="59" name="Google Shape;59;p8"/>
          <p:cNvSpPr txBox="1"/>
          <p:nvPr/>
        </p:nvSpPr>
        <p:spPr>
          <a:xfrm>
            <a:off x="458334" y="629064"/>
            <a:ext cx="5995500" cy="630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Data Set </a:t>
            </a:r>
            <a:endParaRPr/>
          </a:p>
        </p:txBody>
      </p:sp>
      <p:sp>
        <p:nvSpPr>
          <p:cNvPr id="60" name="Google Shape;60;p8"/>
          <p:cNvSpPr txBox="1"/>
          <p:nvPr/>
        </p:nvSpPr>
        <p:spPr>
          <a:xfrm>
            <a:off x="555250" y="1834925"/>
            <a:ext cx="3333900" cy="2755800"/>
          </a:xfrm>
          <a:prstGeom prst="rect">
            <a:avLst/>
          </a:prstGeom>
          <a:noFill/>
          <a:ln>
            <a:noFill/>
          </a:ln>
        </p:spPr>
        <p:txBody>
          <a:bodyPr spcFirstLastPara="1" wrap="square" lIns="91425" tIns="45700" rIns="91425" bIns="45700" anchor="t" anchorCtr="0">
            <a:noAutofit/>
          </a:bodyPr>
          <a:lstStyle/>
          <a:p>
            <a:pPr marL="0" marR="0" lvl="0" indent="0" algn="l" rtl="0">
              <a:lnSpc>
                <a:spcPct val="137500"/>
              </a:lnSpc>
              <a:spcBef>
                <a:spcPts val="0"/>
              </a:spcBef>
              <a:spcAft>
                <a:spcPts val="0"/>
              </a:spcAft>
              <a:buNone/>
            </a:pPr>
            <a:r>
              <a:rPr lang="en-US" sz="1600">
                <a:solidFill>
                  <a:schemeClr val="dk2"/>
                </a:solidFill>
                <a:latin typeface="Lato Light"/>
                <a:ea typeface="Lato Light"/>
                <a:cs typeface="Lato Light"/>
                <a:sym typeface="Lato Light"/>
              </a:rPr>
              <a:t>Information for 892 Passengers with survival outcomes provided.  </a:t>
            </a:r>
            <a:endParaRPr sz="1600">
              <a:solidFill>
                <a:schemeClr val="dk2"/>
              </a:solidFill>
              <a:latin typeface="Lato Light"/>
              <a:ea typeface="Lato Light"/>
              <a:cs typeface="Lato Light"/>
              <a:sym typeface="Lato Light"/>
            </a:endParaRPr>
          </a:p>
          <a:p>
            <a:pPr marL="0" marR="0" lvl="0" indent="0" algn="l" rtl="0">
              <a:lnSpc>
                <a:spcPct val="137500"/>
              </a:lnSpc>
              <a:spcBef>
                <a:spcPts val="0"/>
              </a:spcBef>
              <a:spcAft>
                <a:spcPts val="0"/>
              </a:spcAft>
              <a:buNone/>
            </a:pPr>
            <a:r>
              <a:rPr lang="en-US" sz="1600">
                <a:solidFill>
                  <a:schemeClr val="dk2"/>
                </a:solidFill>
                <a:latin typeface="Lato Light"/>
                <a:ea typeface="Lato Light"/>
                <a:cs typeface="Lato Light"/>
                <a:sym typeface="Lato Light"/>
              </a:rPr>
              <a:t>Used to build and test ML models </a:t>
            </a:r>
            <a:endParaRPr sz="1600">
              <a:solidFill>
                <a:schemeClr val="dk2"/>
              </a:solidFill>
              <a:latin typeface="Lato Light"/>
              <a:ea typeface="Lato Light"/>
              <a:cs typeface="Lato Light"/>
              <a:sym typeface="Lato Light"/>
            </a:endParaRPr>
          </a:p>
          <a:p>
            <a:pPr marL="0" marR="0" lvl="0" indent="0" algn="l" rtl="0">
              <a:lnSpc>
                <a:spcPct val="137500"/>
              </a:lnSpc>
              <a:spcBef>
                <a:spcPts val="0"/>
              </a:spcBef>
              <a:spcAft>
                <a:spcPts val="0"/>
              </a:spcAft>
              <a:buNone/>
            </a:pPr>
            <a:endParaRPr sz="1600">
              <a:solidFill>
                <a:schemeClr val="dk2"/>
              </a:solidFill>
              <a:latin typeface="Lato Light"/>
              <a:ea typeface="Lato Light"/>
              <a:cs typeface="Lato Light"/>
              <a:sym typeface="Lato Light"/>
            </a:endParaRPr>
          </a:p>
          <a:p>
            <a:pPr marL="0" marR="0" lvl="0" indent="0" algn="l" rtl="0">
              <a:lnSpc>
                <a:spcPct val="137500"/>
              </a:lnSpc>
              <a:spcBef>
                <a:spcPts val="0"/>
              </a:spcBef>
              <a:spcAft>
                <a:spcPts val="0"/>
              </a:spcAft>
              <a:buNone/>
            </a:pPr>
            <a:r>
              <a:rPr lang="en-US" sz="1600">
                <a:solidFill>
                  <a:schemeClr val="dk2"/>
                </a:solidFill>
                <a:latin typeface="Lato Light"/>
                <a:ea typeface="Lato Light"/>
                <a:cs typeface="Lato Light"/>
                <a:sym typeface="Lato Light"/>
              </a:rPr>
              <a:t>Because the training set had survival rates, we used this dataset to train/test all models to determine the most effective  model. </a:t>
            </a:r>
            <a:endParaRPr sz="1600">
              <a:solidFill>
                <a:schemeClr val="dk2"/>
              </a:solidFill>
              <a:latin typeface="Lato Light"/>
              <a:ea typeface="Lato Light"/>
              <a:cs typeface="Lato Light"/>
              <a:sym typeface="Lato Light"/>
            </a:endParaRPr>
          </a:p>
        </p:txBody>
      </p:sp>
      <p:sp>
        <p:nvSpPr>
          <p:cNvPr id="61" name="Google Shape;61;p8"/>
          <p:cNvSpPr txBox="1"/>
          <p:nvPr/>
        </p:nvSpPr>
        <p:spPr>
          <a:xfrm>
            <a:off x="596897" y="1347350"/>
            <a:ext cx="26451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1">
                <a:solidFill>
                  <a:schemeClr val="dk2"/>
                </a:solidFill>
                <a:latin typeface="Montserrat"/>
                <a:ea typeface="Montserrat"/>
                <a:cs typeface="Montserrat"/>
                <a:sym typeface="Montserrat"/>
              </a:rPr>
              <a:t>Training Set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9"/>
          <p:cNvPicPr preferRelativeResize="0"/>
          <p:nvPr/>
        </p:nvPicPr>
        <p:blipFill rotWithShape="1">
          <a:blip r:embed="rId3">
            <a:alphaModFix/>
          </a:blip>
          <a:srcRect/>
          <a:stretch/>
        </p:blipFill>
        <p:spPr>
          <a:xfrm rot="-5003304">
            <a:off x="5627816" y="375832"/>
            <a:ext cx="6123267" cy="3883183"/>
          </a:xfrm>
          <a:prstGeom prst="rect">
            <a:avLst/>
          </a:prstGeom>
          <a:noFill/>
          <a:ln>
            <a:noFill/>
          </a:ln>
        </p:spPr>
      </p:pic>
      <p:sp>
        <p:nvSpPr>
          <p:cNvPr id="67" name="Google Shape;67;p9"/>
          <p:cNvSpPr/>
          <p:nvPr/>
        </p:nvSpPr>
        <p:spPr>
          <a:xfrm>
            <a:off x="280725" y="1154500"/>
            <a:ext cx="1380600" cy="13242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chemeClr val="accent1"/>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ctr"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
        <p:nvSpPr>
          <p:cNvPr id="68" name="Google Shape;68;p9"/>
          <p:cNvSpPr/>
          <p:nvPr/>
        </p:nvSpPr>
        <p:spPr>
          <a:xfrm>
            <a:off x="5711850" y="206825"/>
            <a:ext cx="1256700" cy="11649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chemeClr val="accent5"/>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ctr"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
        <p:nvSpPr>
          <p:cNvPr id="69" name="Google Shape;69;p9"/>
          <p:cNvSpPr txBox="1"/>
          <p:nvPr/>
        </p:nvSpPr>
        <p:spPr>
          <a:xfrm>
            <a:off x="3864852" y="4092447"/>
            <a:ext cx="1057200" cy="307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Ticket Class</a:t>
            </a:r>
            <a:endParaRPr/>
          </a:p>
        </p:txBody>
      </p:sp>
      <p:sp>
        <p:nvSpPr>
          <p:cNvPr id="70" name="Google Shape;70;p9"/>
          <p:cNvSpPr txBox="1"/>
          <p:nvPr/>
        </p:nvSpPr>
        <p:spPr>
          <a:xfrm>
            <a:off x="1602153" y="2742795"/>
            <a:ext cx="1073100" cy="307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Age</a:t>
            </a:r>
            <a:endParaRPr/>
          </a:p>
        </p:txBody>
      </p:sp>
      <p:sp>
        <p:nvSpPr>
          <p:cNvPr id="71" name="Google Shape;71;p9"/>
          <p:cNvSpPr txBox="1"/>
          <p:nvPr/>
        </p:nvSpPr>
        <p:spPr>
          <a:xfrm>
            <a:off x="5892210" y="2163530"/>
            <a:ext cx="1076400" cy="307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Fare</a:t>
            </a:r>
            <a:endParaRPr/>
          </a:p>
        </p:txBody>
      </p:sp>
      <p:sp>
        <p:nvSpPr>
          <p:cNvPr id="72" name="Google Shape;72;p9"/>
          <p:cNvSpPr txBox="1"/>
          <p:nvPr/>
        </p:nvSpPr>
        <p:spPr>
          <a:xfrm>
            <a:off x="577425" y="236525"/>
            <a:ext cx="4255200" cy="1256700"/>
          </a:xfrm>
          <a:prstGeom prst="rect">
            <a:avLst/>
          </a:prstGeom>
          <a:noFill/>
          <a:ln>
            <a:noFill/>
          </a:ln>
        </p:spPr>
        <p:txBody>
          <a:bodyPr spcFirstLastPara="1" wrap="square" lIns="91425" tIns="45700" rIns="91425" bIns="45700" anchor="t" anchorCtr="0">
            <a:noAutofit/>
          </a:bodyPr>
          <a:lstStyle/>
          <a:p>
            <a:pPr marL="0" marR="0" lvl="0" indent="0" algn="l" rtl="0">
              <a:lnSpc>
                <a:spcPct val="137142"/>
              </a:lnSpc>
              <a:spcBef>
                <a:spcPts val="0"/>
              </a:spcBef>
              <a:spcAft>
                <a:spcPts val="0"/>
              </a:spcAft>
              <a:buNone/>
            </a:pPr>
            <a:r>
              <a:rPr lang="en-US" sz="3500" b="1">
                <a:solidFill>
                  <a:schemeClr val="dk2"/>
                </a:solidFill>
                <a:latin typeface="Montserrat"/>
                <a:ea typeface="Montserrat"/>
                <a:cs typeface="Montserrat"/>
                <a:sym typeface="Montserrat"/>
              </a:rPr>
              <a:t>Data Features</a:t>
            </a:r>
            <a:endParaRPr/>
          </a:p>
        </p:txBody>
      </p:sp>
      <p:sp>
        <p:nvSpPr>
          <p:cNvPr id="73" name="Google Shape;73;p9"/>
          <p:cNvSpPr/>
          <p:nvPr/>
        </p:nvSpPr>
        <p:spPr>
          <a:xfrm>
            <a:off x="4029150" y="811824"/>
            <a:ext cx="1608600" cy="14868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chemeClr val="accent2"/>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ctr"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
        <p:nvSpPr>
          <p:cNvPr id="74" name="Google Shape;74;p9"/>
          <p:cNvSpPr txBox="1"/>
          <p:nvPr/>
        </p:nvSpPr>
        <p:spPr>
          <a:xfrm>
            <a:off x="4296900" y="1065211"/>
            <a:ext cx="1073100" cy="993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 of Parents and Children</a:t>
            </a:r>
            <a:endParaRPr/>
          </a:p>
        </p:txBody>
      </p:sp>
      <p:sp>
        <p:nvSpPr>
          <p:cNvPr id="75" name="Google Shape;75;p9"/>
          <p:cNvSpPr/>
          <p:nvPr/>
        </p:nvSpPr>
        <p:spPr>
          <a:xfrm>
            <a:off x="2256250" y="919750"/>
            <a:ext cx="1608600" cy="15360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chemeClr val="accent2"/>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ctr"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
        <p:nvSpPr>
          <p:cNvPr id="76" name="Google Shape;76;p9"/>
          <p:cNvSpPr/>
          <p:nvPr/>
        </p:nvSpPr>
        <p:spPr>
          <a:xfrm>
            <a:off x="1579800" y="2359375"/>
            <a:ext cx="1117800" cy="10746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chemeClr val="accent2"/>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l"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
        <p:nvSpPr>
          <p:cNvPr id="77" name="Google Shape;77;p9"/>
          <p:cNvSpPr/>
          <p:nvPr/>
        </p:nvSpPr>
        <p:spPr>
          <a:xfrm>
            <a:off x="69450" y="2758724"/>
            <a:ext cx="1194600" cy="11649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chemeClr val="dk1"/>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ctr"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
        <p:nvSpPr>
          <p:cNvPr id="78" name="Google Shape;78;p9"/>
          <p:cNvSpPr/>
          <p:nvPr/>
        </p:nvSpPr>
        <p:spPr>
          <a:xfrm>
            <a:off x="4508200" y="2402500"/>
            <a:ext cx="1256700" cy="11649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chemeClr val="accent1"/>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ctr"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
        <p:nvSpPr>
          <p:cNvPr id="79" name="Google Shape;79;p9"/>
          <p:cNvSpPr txBox="1"/>
          <p:nvPr/>
        </p:nvSpPr>
        <p:spPr>
          <a:xfrm>
            <a:off x="130200" y="3159277"/>
            <a:ext cx="1073100" cy="819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Survived</a:t>
            </a:r>
            <a:endParaRPr/>
          </a:p>
        </p:txBody>
      </p:sp>
      <p:sp>
        <p:nvSpPr>
          <p:cNvPr id="80" name="Google Shape;80;p9"/>
          <p:cNvSpPr txBox="1"/>
          <p:nvPr/>
        </p:nvSpPr>
        <p:spPr>
          <a:xfrm>
            <a:off x="373725" y="1551250"/>
            <a:ext cx="1194600" cy="530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Passenger ID</a:t>
            </a:r>
            <a:endParaRPr/>
          </a:p>
        </p:txBody>
      </p:sp>
      <p:sp>
        <p:nvSpPr>
          <p:cNvPr id="81" name="Google Shape;81;p9"/>
          <p:cNvSpPr txBox="1"/>
          <p:nvPr/>
        </p:nvSpPr>
        <p:spPr>
          <a:xfrm>
            <a:off x="2490350" y="1154511"/>
            <a:ext cx="1073100" cy="993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 of Siblings and Spouses</a:t>
            </a:r>
            <a:endParaRPr/>
          </a:p>
        </p:txBody>
      </p:sp>
      <p:sp>
        <p:nvSpPr>
          <p:cNvPr id="82" name="Google Shape;82;p9"/>
          <p:cNvSpPr/>
          <p:nvPr/>
        </p:nvSpPr>
        <p:spPr>
          <a:xfrm>
            <a:off x="1111650" y="3645275"/>
            <a:ext cx="1471800" cy="14238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chemeClr val="accent2"/>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ctr"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
        <p:nvSpPr>
          <p:cNvPr id="83" name="Google Shape;83;p9"/>
          <p:cNvSpPr txBox="1"/>
          <p:nvPr/>
        </p:nvSpPr>
        <p:spPr>
          <a:xfrm>
            <a:off x="1148850" y="4117225"/>
            <a:ext cx="1397400" cy="6825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Passenger Class</a:t>
            </a:r>
            <a:endParaRPr/>
          </a:p>
        </p:txBody>
      </p:sp>
      <p:sp>
        <p:nvSpPr>
          <p:cNvPr id="84" name="Google Shape;84;p9"/>
          <p:cNvSpPr/>
          <p:nvPr/>
        </p:nvSpPr>
        <p:spPr>
          <a:xfrm>
            <a:off x="5418375" y="3480349"/>
            <a:ext cx="1608600" cy="14868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rgbClr val="4A86E8"/>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ctr"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
        <p:nvSpPr>
          <p:cNvPr id="85" name="Google Shape;85;p9"/>
          <p:cNvSpPr/>
          <p:nvPr/>
        </p:nvSpPr>
        <p:spPr>
          <a:xfrm>
            <a:off x="3703150" y="3728825"/>
            <a:ext cx="1380600" cy="12567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rgbClr val="000000"/>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l"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
        <p:nvSpPr>
          <p:cNvPr id="86" name="Google Shape;86;p9"/>
          <p:cNvSpPr txBox="1"/>
          <p:nvPr/>
        </p:nvSpPr>
        <p:spPr>
          <a:xfrm>
            <a:off x="3025800" y="2930677"/>
            <a:ext cx="1073100" cy="819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Cabin Number</a:t>
            </a:r>
            <a:endParaRPr/>
          </a:p>
        </p:txBody>
      </p:sp>
      <p:sp>
        <p:nvSpPr>
          <p:cNvPr id="87" name="Google Shape;87;p9"/>
          <p:cNvSpPr txBox="1"/>
          <p:nvPr/>
        </p:nvSpPr>
        <p:spPr>
          <a:xfrm>
            <a:off x="5742900" y="623800"/>
            <a:ext cx="1194600" cy="530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Sex</a:t>
            </a:r>
            <a:endParaRPr/>
          </a:p>
        </p:txBody>
      </p:sp>
      <p:sp>
        <p:nvSpPr>
          <p:cNvPr id="88" name="Google Shape;88;p9"/>
          <p:cNvSpPr/>
          <p:nvPr/>
        </p:nvSpPr>
        <p:spPr>
          <a:xfrm>
            <a:off x="2893900" y="2537475"/>
            <a:ext cx="1256700" cy="12567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chemeClr val="accent1"/>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l"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
        <p:nvSpPr>
          <p:cNvPr id="89" name="Google Shape;89;p9"/>
          <p:cNvSpPr txBox="1"/>
          <p:nvPr/>
        </p:nvSpPr>
        <p:spPr>
          <a:xfrm>
            <a:off x="4581725" y="2843264"/>
            <a:ext cx="1073100" cy="819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Name</a:t>
            </a:r>
            <a:endParaRPr/>
          </a:p>
        </p:txBody>
      </p:sp>
      <p:sp>
        <p:nvSpPr>
          <p:cNvPr id="90" name="Google Shape;90;p9"/>
          <p:cNvSpPr txBox="1"/>
          <p:nvPr/>
        </p:nvSpPr>
        <p:spPr>
          <a:xfrm>
            <a:off x="5523975" y="3981000"/>
            <a:ext cx="1397400" cy="530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Embarkation</a:t>
            </a:r>
            <a:endParaRPr b="1">
              <a:solidFill>
                <a:schemeClr val="dk2"/>
              </a:solidFill>
              <a:latin typeface="Montserrat"/>
              <a:ea typeface="Montserrat"/>
              <a:cs typeface="Montserrat"/>
              <a:sym typeface="Montserrat"/>
            </a:endParaRPr>
          </a:p>
          <a:p>
            <a:pPr marL="0" marR="0" lvl="0" indent="0" algn="ctr" rtl="0">
              <a:spcBef>
                <a:spcPts val="0"/>
              </a:spcBef>
              <a:spcAft>
                <a:spcPts val="0"/>
              </a:spcAft>
              <a:buNone/>
            </a:pPr>
            <a:r>
              <a:rPr lang="en-US" b="1">
                <a:solidFill>
                  <a:schemeClr val="dk2"/>
                </a:solidFill>
                <a:latin typeface="Montserrat"/>
                <a:ea typeface="Montserrat"/>
                <a:cs typeface="Montserrat"/>
                <a:sym typeface="Montserrat"/>
              </a:rPr>
              <a:t>Location</a:t>
            </a:r>
            <a:endParaRPr b="1">
              <a:solidFill>
                <a:schemeClr val="dk2"/>
              </a:solidFill>
              <a:latin typeface="Montserrat"/>
              <a:ea typeface="Montserrat"/>
              <a:cs typeface="Montserrat"/>
              <a:sym typeface="Montserrat"/>
            </a:endParaRPr>
          </a:p>
        </p:txBody>
      </p:sp>
      <p:sp>
        <p:nvSpPr>
          <p:cNvPr id="91" name="Google Shape;91;p9"/>
          <p:cNvSpPr/>
          <p:nvPr/>
        </p:nvSpPr>
        <p:spPr>
          <a:xfrm>
            <a:off x="5860650" y="1734500"/>
            <a:ext cx="1256700" cy="1256700"/>
          </a:xfrm>
          <a:custGeom>
            <a:avLst/>
            <a:gdLst/>
            <a:ahLst/>
            <a:cxnLst/>
            <a:rect l="l" t="t" r="r" b="b"/>
            <a:pathLst>
              <a:path w="120000" h="120000" extrusionOk="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path>
            </a:pathLst>
          </a:custGeom>
          <a:noFill/>
          <a:ln w="38100" cap="flat" cmpd="sng">
            <a:solidFill>
              <a:schemeClr val="accent2"/>
            </a:solidFill>
            <a:prstDash val="solid"/>
            <a:round/>
            <a:headEnd type="none" w="sm" len="sm"/>
            <a:tailEnd type="none" w="sm" len="sm"/>
          </a:ln>
        </p:spPr>
        <p:txBody>
          <a:bodyPr spcFirstLastPara="1" wrap="square" lIns="360925" tIns="293300" rIns="360925" bIns="293300" anchor="ctr" anchorCtr="0">
            <a:noAutofit/>
          </a:bodyPr>
          <a:lstStyle/>
          <a:p>
            <a:pPr marL="0" marR="0" lvl="0" indent="0" algn="ctr" rtl="0">
              <a:lnSpc>
                <a:spcPct val="90000"/>
              </a:lnSpc>
              <a:spcBef>
                <a:spcPts val="0"/>
              </a:spcBef>
              <a:spcAft>
                <a:spcPts val="0"/>
              </a:spcAft>
              <a:buNone/>
            </a:pPr>
            <a:endParaRPr sz="2438">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0"/>
          <p:cNvSpPr txBox="1"/>
          <p:nvPr/>
        </p:nvSpPr>
        <p:spPr>
          <a:xfrm>
            <a:off x="5589050" y="2834160"/>
            <a:ext cx="2433271" cy="1476110"/>
          </a:xfrm>
          <a:prstGeom prst="rect">
            <a:avLst/>
          </a:prstGeom>
          <a:noFill/>
          <a:ln>
            <a:noFill/>
          </a:ln>
        </p:spPr>
        <p:txBody>
          <a:bodyPr spcFirstLastPara="1" wrap="square" lIns="91425" tIns="45700" rIns="91425" bIns="45700" anchor="t" anchorCtr="0">
            <a:noAutofit/>
          </a:bodyPr>
          <a:lstStyle/>
          <a:p>
            <a:pPr marL="0" marR="0" lvl="0" indent="0" algn="l" rtl="0">
              <a:lnSpc>
                <a:spcPct val="137500"/>
              </a:lnSpc>
              <a:spcBef>
                <a:spcPts val="0"/>
              </a:spcBef>
              <a:spcAft>
                <a:spcPts val="0"/>
              </a:spcAft>
              <a:buNone/>
            </a:pPr>
            <a:r>
              <a:rPr lang="en-US" sz="1600" b="1">
                <a:solidFill>
                  <a:schemeClr val="dk2"/>
                </a:solidFill>
                <a:latin typeface="Lato"/>
                <a:ea typeface="Lato"/>
                <a:cs typeface="Lato"/>
                <a:sym typeface="Lato"/>
              </a:rPr>
              <a:t>Prep data for ML - </a:t>
            </a:r>
            <a:endParaRPr sz="1600" b="1">
              <a:solidFill>
                <a:schemeClr val="dk2"/>
              </a:solidFill>
              <a:latin typeface="Lato"/>
              <a:ea typeface="Lato"/>
              <a:cs typeface="Lato"/>
              <a:sym typeface="Lato"/>
            </a:endParaRPr>
          </a:p>
          <a:p>
            <a:pPr marL="0" marR="0" lvl="0" indent="0" algn="l" rtl="0">
              <a:lnSpc>
                <a:spcPct val="137500"/>
              </a:lnSpc>
              <a:spcBef>
                <a:spcPts val="0"/>
              </a:spcBef>
              <a:spcAft>
                <a:spcPts val="0"/>
              </a:spcAft>
              <a:buNone/>
            </a:pPr>
            <a:r>
              <a:rPr lang="en-US" sz="1500">
                <a:solidFill>
                  <a:schemeClr val="dk2"/>
                </a:solidFill>
                <a:latin typeface="Lato Light"/>
                <a:ea typeface="Lato Light"/>
                <a:cs typeface="Lato Light"/>
                <a:sym typeface="Lato Light"/>
              </a:rPr>
              <a:t>Digitize data</a:t>
            </a:r>
            <a:endParaRPr sz="1500">
              <a:solidFill>
                <a:schemeClr val="dk2"/>
              </a:solidFill>
              <a:latin typeface="Lato Light"/>
              <a:ea typeface="Lato Light"/>
              <a:cs typeface="Lato Light"/>
              <a:sym typeface="Lato Light"/>
            </a:endParaRPr>
          </a:p>
          <a:p>
            <a:pPr marL="0" marR="0" lvl="0" indent="0" algn="l" rtl="0">
              <a:lnSpc>
                <a:spcPct val="137500"/>
              </a:lnSpc>
              <a:spcBef>
                <a:spcPts val="0"/>
              </a:spcBef>
              <a:spcAft>
                <a:spcPts val="0"/>
              </a:spcAft>
              <a:buNone/>
            </a:pPr>
            <a:r>
              <a:rPr lang="en-US" sz="1500">
                <a:solidFill>
                  <a:schemeClr val="dk2"/>
                </a:solidFill>
                <a:latin typeface="Lato Light"/>
                <a:ea typeface="Lato Light"/>
                <a:cs typeface="Lato Light"/>
                <a:sym typeface="Lato Light"/>
              </a:rPr>
              <a:t>Resolve missing data</a:t>
            </a:r>
            <a:endParaRPr sz="1500">
              <a:solidFill>
                <a:schemeClr val="dk2"/>
              </a:solidFill>
              <a:latin typeface="Lato Light"/>
              <a:ea typeface="Lato Light"/>
              <a:cs typeface="Lato Light"/>
              <a:sym typeface="Lato Light"/>
            </a:endParaRPr>
          </a:p>
          <a:p>
            <a:pPr marL="0" marR="0" lvl="0" indent="0" algn="l" rtl="0">
              <a:lnSpc>
                <a:spcPct val="137500"/>
              </a:lnSpc>
              <a:spcBef>
                <a:spcPts val="0"/>
              </a:spcBef>
              <a:spcAft>
                <a:spcPts val="0"/>
              </a:spcAft>
              <a:buNone/>
            </a:pPr>
            <a:r>
              <a:rPr lang="en-US" sz="1500">
                <a:solidFill>
                  <a:schemeClr val="dk2"/>
                </a:solidFill>
                <a:latin typeface="Lato Light"/>
                <a:ea typeface="Lato Light"/>
                <a:cs typeface="Lato Light"/>
                <a:sym typeface="Lato Light"/>
              </a:rPr>
              <a:t>Convert all fields  to int64</a:t>
            </a:r>
            <a:endParaRPr sz="1500">
              <a:solidFill>
                <a:schemeClr val="dk2"/>
              </a:solidFill>
              <a:latin typeface="Lato Light"/>
              <a:ea typeface="Lato Light"/>
              <a:cs typeface="Lato Light"/>
              <a:sym typeface="Lato Light"/>
            </a:endParaRPr>
          </a:p>
          <a:p>
            <a:pPr marL="0" marR="0" lvl="0" indent="0" algn="l" rtl="0">
              <a:lnSpc>
                <a:spcPct val="137500"/>
              </a:lnSpc>
              <a:spcBef>
                <a:spcPts val="0"/>
              </a:spcBef>
              <a:spcAft>
                <a:spcPts val="0"/>
              </a:spcAft>
              <a:buNone/>
            </a:pPr>
            <a:endParaRPr sz="1500">
              <a:solidFill>
                <a:schemeClr val="dk2"/>
              </a:solidFill>
              <a:latin typeface="Lato Light"/>
              <a:ea typeface="Lato Light"/>
              <a:cs typeface="Lato Light"/>
              <a:sym typeface="Lato Light"/>
            </a:endParaRPr>
          </a:p>
        </p:txBody>
      </p:sp>
      <p:sp>
        <p:nvSpPr>
          <p:cNvPr id="97" name="Google Shape;97;p10"/>
          <p:cNvSpPr txBox="1"/>
          <p:nvPr/>
        </p:nvSpPr>
        <p:spPr>
          <a:xfrm>
            <a:off x="5589050" y="2342147"/>
            <a:ext cx="1611916" cy="4001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1">
                <a:solidFill>
                  <a:schemeClr val="dk2"/>
                </a:solidFill>
                <a:latin typeface="Montserrat"/>
                <a:ea typeface="Montserrat"/>
                <a:cs typeface="Montserrat"/>
                <a:sym typeface="Montserrat"/>
              </a:rPr>
              <a:t>Step 3</a:t>
            </a:r>
            <a:endParaRPr/>
          </a:p>
        </p:txBody>
      </p:sp>
      <p:sp>
        <p:nvSpPr>
          <p:cNvPr id="98" name="Google Shape;98;p10"/>
          <p:cNvSpPr txBox="1"/>
          <p:nvPr/>
        </p:nvSpPr>
        <p:spPr>
          <a:xfrm>
            <a:off x="536275" y="819407"/>
            <a:ext cx="6357900" cy="1232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Analyze and Clean the Data </a:t>
            </a:r>
            <a:endParaRPr/>
          </a:p>
        </p:txBody>
      </p:sp>
      <p:sp>
        <p:nvSpPr>
          <p:cNvPr id="99" name="Google Shape;99;p10"/>
          <p:cNvSpPr txBox="1"/>
          <p:nvPr/>
        </p:nvSpPr>
        <p:spPr>
          <a:xfrm>
            <a:off x="565357" y="2834160"/>
            <a:ext cx="2433271" cy="1476110"/>
          </a:xfrm>
          <a:prstGeom prst="rect">
            <a:avLst/>
          </a:prstGeom>
          <a:noFill/>
          <a:ln>
            <a:noFill/>
          </a:ln>
        </p:spPr>
        <p:txBody>
          <a:bodyPr spcFirstLastPara="1" wrap="square" lIns="91425" tIns="45700" rIns="91425" bIns="45700" anchor="t" anchorCtr="0">
            <a:noAutofit/>
          </a:bodyPr>
          <a:lstStyle/>
          <a:p>
            <a:pPr marL="0" marR="0" lvl="0" indent="0" algn="l" rtl="0">
              <a:lnSpc>
                <a:spcPct val="137500"/>
              </a:lnSpc>
              <a:spcBef>
                <a:spcPts val="0"/>
              </a:spcBef>
              <a:spcAft>
                <a:spcPts val="0"/>
              </a:spcAft>
              <a:buNone/>
            </a:pPr>
            <a:r>
              <a:rPr lang="en-US" sz="1600" b="1">
                <a:solidFill>
                  <a:schemeClr val="dk2"/>
                </a:solidFill>
                <a:latin typeface="Lato"/>
                <a:ea typeface="Lato"/>
                <a:cs typeface="Lato"/>
                <a:sym typeface="Lato"/>
              </a:rPr>
              <a:t>Analyze the Raw Data -</a:t>
            </a:r>
            <a:endParaRPr sz="1600" b="1">
              <a:solidFill>
                <a:schemeClr val="dk2"/>
              </a:solidFill>
              <a:latin typeface="Lato"/>
              <a:ea typeface="Lato"/>
              <a:cs typeface="Lato"/>
              <a:sym typeface="Lato"/>
            </a:endParaRPr>
          </a:p>
          <a:p>
            <a:pPr marL="0" marR="0" lvl="0" indent="0" algn="l" rtl="0">
              <a:lnSpc>
                <a:spcPct val="137500"/>
              </a:lnSpc>
              <a:spcBef>
                <a:spcPts val="0"/>
              </a:spcBef>
              <a:spcAft>
                <a:spcPts val="0"/>
              </a:spcAft>
              <a:buNone/>
            </a:pPr>
            <a:r>
              <a:rPr lang="en-US" sz="1500">
                <a:solidFill>
                  <a:schemeClr val="dk2"/>
                </a:solidFill>
                <a:latin typeface="Lato Light"/>
                <a:ea typeface="Lato Light"/>
                <a:cs typeface="Lato Light"/>
                <a:sym typeface="Lato Light"/>
              </a:rPr>
              <a:t>38.4% of total passengers survived.  Initial analysis of data features and variables</a:t>
            </a:r>
            <a:endParaRPr sz="1500">
              <a:solidFill>
                <a:schemeClr val="dk2"/>
              </a:solidFill>
              <a:latin typeface="Lato Light"/>
              <a:ea typeface="Lato Light"/>
              <a:cs typeface="Lato Light"/>
              <a:sym typeface="Lato Light"/>
            </a:endParaRPr>
          </a:p>
        </p:txBody>
      </p:sp>
      <p:sp>
        <p:nvSpPr>
          <p:cNvPr id="100" name="Google Shape;100;p10"/>
          <p:cNvSpPr txBox="1"/>
          <p:nvPr/>
        </p:nvSpPr>
        <p:spPr>
          <a:xfrm>
            <a:off x="565357" y="2342147"/>
            <a:ext cx="1637564" cy="4001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1">
                <a:solidFill>
                  <a:schemeClr val="dk2"/>
                </a:solidFill>
                <a:latin typeface="Montserrat"/>
                <a:ea typeface="Montserrat"/>
                <a:cs typeface="Montserrat"/>
                <a:sym typeface="Montserrat"/>
              </a:rPr>
              <a:t>Step 1</a:t>
            </a:r>
            <a:endParaRPr/>
          </a:p>
        </p:txBody>
      </p:sp>
      <p:sp>
        <p:nvSpPr>
          <p:cNvPr id="101" name="Google Shape;101;p10"/>
          <p:cNvSpPr txBox="1"/>
          <p:nvPr/>
        </p:nvSpPr>
        <p:spPr>
          <a:xfrm>
            <a:off x="3077205" y="2834160"/>
            <a:ext cx="2433271" cy="1476110"/>
          </a:xfrm>
          <a:prstGeom prst="rect">
            <a:avLst/>
          </a:prstGeom>
          <a:noFill/>
          <a:ln>
            <a:noFill/>
          </a:ln>
        </p:spPr>
        <p:txBody>
          <a:bodyPr spcFirstLastPara="1" wrap="square" lIns="91425" tIns="45700" rIns="91425" bIns="45700" anchor="t" anchorCtr="0">
            <a:noAutofit/>
          </a:bodyPr>
          <a:lstStyle/>
          <a:p>
            <a:pPr marL="0" marR="0" lvl="0" indent="0" algn="l" rtl="0">
              <a:lnSpc>
                <a:spcPct val="137500"/>
              </a:lnSpc>
              <a:spcBef>
                <a:spcPts val="0"/>
              </a:spcBef>
              <a:spcAft>
                <a:spcPts val="0"/>
              </a:spcAft>
              <a:buNone/>
            </a:pPr>
            <a:r>
              <a:rPr lang="en-US" sz="1600" b="1">
                <a:solidFill>
                  <a:schemeClr val="dk2"/>
                </a:solidFill>
                <a:latin typeface="Lato"/>
                <a:ea typeface="Lato"/>
                <a:cs typeface="Lato"/>
                <a:sym typeface="Lato"/>
              </a:rPr>
              <a:t>Remove useless data -</a:t>
            </a:r>
            <a:endParaRPr sz="1600" b="1">
              <a:solidFill>
                <a:schemeClr val="dk2"/>
              </a:solidFill>
              <a:latin typeface="Lato"/>
              <a:ea typeface="Lato"/>
              <a:cs typeface="Lato"/>
              <a:sym typeface="Lato"/>
            </a:endParaRPr>
          </a:p>
          <a:p>
            <a:pPr marL="0" marR="0" lvl="0" indent="0" algn="l" rtl="0">
              <a:lnSpc>
                <a:spcPct val="137500"/>
              </a:lnSpc>
              <a:spcBef>
                <a:spcPts val="0"/>
              </a:spcBef>
              <a:spcAft>
                <a:spcPts val="0"/>
              </a:spcAft>
              <a:buNone/>
            </a:pPr>
            <a:r>
              <a:rPr lang="en-US" sz="1500">
                <a:solidFill>
                  <a:schemeClr val="dk2"/>
                </a:solidFill>
                <a:latin typeface="Lato Light"/>
                <a:ea typeface="Lato Light"/>
                <a:cs typeface="Lato Light"/>
                <a:sym typeface="Lato Light"/>
              </a:rPr>
              <a:t> Will not use PassengerID, Name, Ticket, and Cabin fields</a:t>
            </a:r>
            <a:endParaRPr sz="1300"/>
          </a:p>
        </p:txBody>
      </p:sp>
      <p:sp>
        <p:nvSpPr>
          <p:cNvPr id="102" name="Google Shape;102;p10"/>
          <p:cNvSpPr txBox="1"/>
          <p:nvPr/>
        </p:nvSpPr>
        <p:spPr>
          <a:xfrm>
            <a:off x="3077205" y="2342147"/>
            <a:ext cx="1615122" cy="4001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1">
                <a:solidFill>
                  <a:schemeClr val="dk2"/>
                </a:solidFill>
                <a:latin typeface="Montserrat"/>
                <a:ea typeface="Montserrat"/>
                <a:cs typeface="Montserrat"/>
                <a:sym typeface="Montserrat"/>
              </a:rPr>
              <a:t>Step 2</a:t>
            </a:r>
            <a:endParaRPr/>
          </a:p>
        </p:txBody>
      </p:sp>
      <p:pic>
        <p:nvPicPr>
          <p:cNvPr id="103" name="Google Shape;103;p10"/>
          <p:cNvPicPr preferRelativeResize="0"/>
          <p:nvPr/>
        </p:nvPicPr>
        <p:blipFill rotWithShape="1">
          <a:blip r:embed="rId3">
            <a:alphaModFix/>
          </a:blip>
          <a:srcRect/>
          <a:stretch/>
        </p:blipFill>
        <p:spPr>
          <a:xfrm rot="-9801076">
            <a:off x="6620227" y="-2709672"/>
            <a:ext cx="4437046" cy="474886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1"/>
          <p:cNvSpPr txBox="1"/>
          <p:nvPr/>
        </p:nvSpPr>
        <p:spPr>
          <a:xfrm>
            <a:off x="5510500" y="2342147"/>
            <a:ext cx="16119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109" name="Google Shape;109;p11"/>
          <p:cNvSpPr txBox="1"/>
          <p:nvPr/>
        </p:nvSpPr>
        <p:spPr>
          <a:xfrm>
            <a:off x="-18850" y="-53200"/>
            <a:ext cx="7046400" cy="1232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100" b="1">
                <a:solidFill>
                  <a:schemeClr val="dk2"/>
                </a:solidFill>
                <a:latin typeface="Montserrat"/>
                <a:ea typeface="Montserrat"/>
                <a:cs typeface="Montserrat"/>
                <a:sym typeface="Montserrat"/>
              </a:rPr>
              <a:t>Data Analysis Visualizations</a:t>
            </a:r>
            <a:r>
              <a:rPr lang="en-US" sz="3400" b="1">
                <a:solidFill>
                  <a:schemeClr val="dk2"/>
                </a:solidFill>
                <a:latin typeface="Montserrat"/>
                <a:ea typeface="Montserrat"/>
                <a:cs typeface="Montserrat"/>
                <a:sym typeface="Montserrat"/>
              </a:rPr>
              <a:t> </a:t>
            </a:r>
            <a:endParaRPr sz="1300"/>
          </a:p>
        </p:txBody>
      </p:sp>
      <p:sp>
        <p:nvSpPr>
          <p:cNvPr id="110" name="Google Shape;110;p11"/>
          <p:cNvSpPr txBox="1"/>
          <p:nvPr/>
        </p:nvSpPr>
        <p:spPr>
          <a:xfrm>
            <a:off x="565357" y="2342147"/>
            <a:ext cx="16377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111" name="Google Shape;111;p11"/>
          <p:cNvSpPr txBox="1"/>
          <p:nvPr/>
        </p:nvSpPr>
        <p:spPr>
          <a:xfrm>
            <a:off x="3077205" y="2342147"/>
            <a:ext cx="16152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pic>
        <p:nvPicPr>
          <p:cNvPr id="112" name="Google Shape;112;p11"/>
          <p:cNvPicPr preferRelativeResize="0"/>
          <p:nvPr/>
        </p:nvPicPr>
        <p:blipFill rotWithShape="1">
          <a:blip r:embed="rId3">
            <a:alphaModFix/>
          </a:blip>
          <a:srcRect/>
          <a:stretch/>
        </p:blipFill>
        <p:spPr>
          <a:xfrm rot="-9801074">
            <a:off x="6539266" y="-2721510"/>
            <a:ext cx="4508544" cy="4825392"/>
          </a:xfrm>
          <a:prstGeom prst="rect">
            <a:avLst/>
          </a:prstGeom>
          <a:noFill/>
          <a:ln>
            <a:noFill/>
          </a:ln>
        </p:spPr>
      </p:pic>
      <p:pic>
        <p:nvPicPr>
          <p:cNvPr id="113" name="Google Shape;113;p11"/>
          <p:cNvPicPr preferRelativeResize="0"/>
          <p:nvPr/>
        </p:nvPicPr>
        <p:blipFill>
          <a:blip r:embed="rId4">
            <a:alphaModFix/>
          </a:blip>
          <a:stretch>
            <a:fillRect/>
          </a:stretch>
        </p:blipFill>
        <p:spPr>
          <a:xfrm>
            <a:off x="172850" y="550500"/>
            <a:ext cx="5638800" cy="2647950"/>
          </a:xfrm>
          <a:prstGeom prst="rect">
            <a:avLst/>
          </a:prstGeom>
          <a:noFill/>
          <a:ln>
            <a:noFill/>
          </a:ln>
        </p:spPr>
      </p:pic>
      <p:pic>
        <p:nvPicPr>
          <p:cNvPr id="114" name="Google Shape;114;p11"/>
          <p:cNvPicPr preferRelativeResize="0"/>
          <p:nvPr/>
        </p:nvPicPr>
        <p:blipFill>
          <a:blip r:embed="rId5">
            <a:alphaModFix/>
          </a:blip>
          <a:stretch>
            <a:fillRect/>
          </a:stretch>
        </p:blipFill>
        <p:spPr>
          <a:xfrm>
            <a:off x="-12" y="3199550"/>
            <a:ext cx="8848725" cy="1981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2"/>
          <p:cNvSpPr/>
          <p:nvPr/>
        </p:nvSpPr>
        <p:spPr>
          <a:xfrm>
            <a:off x="666425" y="630050"/>
            <a:ext cx="371700" cy="148800"/>
          </a:xfrm>
          <a:prstGeom prst="ellipse">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2"/>
          <p:cNvSpPr txBox="1"/>
          <p:nvPr/>
        </p:nvSpPr>
        <p:spPr>
          <a:xfrm>
            <a:off x="5510500" y="2342147"/>
            <a:ext cx="16119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121" name="Google Shape;121;p12"/>
          <p:cNvSpPr txBox="1"/>
          <p:nvPr/>
        </p:nvSpPr>
        <p:spPr>
          <a:xfrm>
            <a:off x="2875" y="57400"/>
            <a:ext cx="7046400" cy="1232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100" b="1">
                <a:solidFill>
                  <a:schemeClr val="dk2"/>
                </a:solidFill>
                <a:latin typeface="Montserrat"/>
                <a:ea typeface="Montserrat"/>
                <a:cs typeface="Montserrat"/>
                <a:sym typeface="Montserrat"/>
              </a:rPr>
              <a:t>Data Analysis Visualizations</a:t>
            </a:r>
            <a:r>
              <a:rPr lang="en-US" sz="3400" b="1">
                <a:solidFill>
                  <a:schemeClr val="dk2"/>
                </a:solidFill>
                <a:latin typeface="Montserrat"/>
                <a:ea typeface="Montserrat"/>
                <a:cs typeface="Montserrat"/>
                <a:sym typeface="Montserrat"/>
              </a:rPr>
              <a:t> </a:t>
            </a:r>
            <a:endParaRPr sz="1300"/>
          </a:p>
        </p:txBody>
      </p:sp>
      <p:sp>
        <p:nvSpPr>
          <p:cNvPr id="122" name="Google Shape;122;p12"/>
          <p:cNvSpPr txBox="1"/>
          <p:nvPr/>
        </p:nvSpPr>
        <p:spPr>
          <a:xfrm>
            <a:off x="565357" y="2342147"/>
            <a:ext cx="16377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123" name="Google Shape;123;p12"/>
          <p:cNvSpPr txBox="1"/>
          <p:nvPr/>
        </p:nvSpPr>
        <p:spPr>
          <a:xfrm>
            <a:off x="3077205" y="2342147"/>
            <a:ext cx="16152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pic>
        <p:nvPicPr>
          <p:cNvPr id="124" name="Google Shape;124;p12"/>
          <p:cNvPicPr preferRelativeResize="0"/>
          <p:nvPr/>
        </p:nvPicPr>
        <p:blipFill rotWithShape="1">
          <a:blip r:embed="rId3">
            <a:alphaModFix/>
          </a:blip>
          <a:srcRect/>
          <a:stretch/>
        </p:blipFill>
        <p:spPr>
          <a:xfrm rot="-9801078">
            <a:off x="6573647" y="-2716480"/>
            <a:ext cx="4478181" cy="4792884"/>
          </a:xfrm>
          <a:prstGeom prst="rect">
            <a:avLst/>
          </a:prstGeom>
          <a:noFill/>
          <a:ln>
            <a:noFill/>
          </a:ln>
        </p:spPr>
      </p:pic>
      <p:pic>
        <p:nvPicPr>
          <p:cNvPr id="125" name="Google Shape;125;p12"/>
          <p:cNvPicPr preferRelativeResize="0"/>
          <p:nvPr/>
        </p:nvPicPr>
        <p:blipFill>
          <a:blip r:embed="rId4">
            <a:alphaModFix/>
          </a:blip>
          <a:stretch>
            <a:fillRect/>
          </a:stretch>
        </p:blipFill>
        <p:spPr>
          <a:xfrm>
            <a:off x="2875" y="562025"/>
            <a:ext cx="3001000" cy="2036967"/>
          </a:xfrm>
          <a:prstGeom prst="rect">
            <a:avLst/>
          </a:prstGeom>
          <a:noFill/>
          <a:ln>
            <a:noFill/>
          </a:ln>
        </p:spPr>
      </p:pic>
      <p:pic>
        <p:nvPicPr>
          <p:cNvPr id="126" name="Google Shape;126;p12"/>
          <p:cNvPicPr preferRelativeResize="0"/>
          <p:nvPr/>
        </p:nvPicPr>
        <p:blipFill>
          <a:blip r:embed="rId5">
            <a:alphaModFix/>
          </a:blip>
          <a:stretch>
            <a:fillRect/>
          </a:stretch>
        </p:blipFill>
        <p:spPr>
          <a:xfrm>
            <a:off x="3079875" y="584225"/>
            <a:ext cx="2968305" cy="2014775"/>
          </a:xfrm>
          <a:prstGeom prst="rect">
            <a:avLst/>
          </a:prstGeom>
          <a:noFill/>
          <a:ln>
            <a:noFill/>
          </a:ln>
        </p:spPr>
      </p:pic>
      <p:pic>
        <p:nvPicPr>
          <p:cNvPr id="127" name="Google Shape;127;p12"/>
          <p:cNvPicPr preferRelativeResize="0"/>
          <p:nvPr/>
        </p:nvPicPr>
        <p:blipFill>
          <a:blip r:embed="rId6">
            <a:alphaModFix/>
          </a:blip>
          <a:stretch>
            <a:fillRect/>
          </a:stretch>
        </p:blipFill>
        <p:spPr>
          <a:xfrm>
            <a:off x="0" y="2488775"/>
            <a:ext cx="3001000" cy="2036942"/>
          </a:xfrm>
          <a:prstGeom prst="rect">
            <a:avLst/>
          </a:prstGeom>
          <a:noFill/>
          <a:ln>
            <a:noFill/>
          </a:ln>
        </p:spPr>
      </p:pic>
      <p:pic>
        <p:nvPicPr>
          <p:cNvPr id="128" name="Google Shape;128;p12"/>
          <p:cNvPicPr preferRelativeResize="0"/>
          <p:nvPr/>
        </p:nvPicPr>
        <p:blipFill>
          <a:blip r:embed="rId7">
            <a:alphaModFix/>
          </a:blip>
          <a:stretch>
            <a:fillRect/>
          </a:stretch>
        </p:blipFill>
        <p:spPr>
          <a:xfrm>
            <a:off x="3049375" y="2512850"/>
            <a:ext cx="3001033" cy="2036975"/>
          </a:xfrm>
          <a:prstGeom prst="rect">
            <a:avLst/>
          </a:prstGeom>
          <a:noFill/>
          <a:ln>
            <a:noFill/>
          </a:ln>
        </p:spPr>
      </p:pic>
      <p:sp>
        <p:nvSpPr>
          <p:cNvPr id="129" name="Google Shape;129;p12"/>
          <p:cNvSpPr txBox="1"/>
          <p:nvPr/>
        </p:nvSpPr>
        <p:spPr>
          <a:xfrm>
            <a:off x="209750" y="4635725"/>
            <a:ext cx="87087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500">
                <a:latin typeface="Calibri"/>
                <a:ea typeface="Calibri"/>
                <a:cs typeface="Calibri"/>
                <a:sym typeface="Calibri"/>
              </a:rPr>
              <a:t>Ideal Survivor: Female travelling Pclass 1 w/ family embarking at Cherbourg</a:t>
            </a:r>
            <a:endParaRPr sz="1500">
              <a:latin typeface="Calibri"/>
              <a:ea typeface="Calibri"/>
              <a:cs typeface="Calibri"/>
              <a:sym typeface="Calibri"/>
            </a:endParaRPr>
          </a:p>
        </p:txBody>
      </p:sp>
      <p:pic>
        <p:nvPicPr>
          <p:cNvPr id="130" name="Google Shape;130;p12"/>
          <p:cNvPicPr preferRelativeResize="0"/>
          <p:nvPr/>
        </p:nvPicPr>
        <p:blipFill>
          <a:blip r:embed="rId8">
            <a:alphaModFix/>
          </a:blip>
          <a:stretch>
            <a:fillRect/>
          </a:stretch>
        </p:blipFill>
        <p:spPr>
          <a:xfrm>
            <a:off x="6050400" y="2523963"/>
            <a:ext cx="2968300" cy="201474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3"/>
          <p:cNvSpPr txBox="1"/>
          <p:nvPr/>
        </p:nvSpPr>
        <p:spPr>
          <a:xfrm>
            <a:off x="5631500" y="2303560"/>
            <a:ext cx="2433300" cy="1476000"/>
          </a:xfrm>
          <a:prstGeom prst="rect">
            <a:avLst/>
          </a:prstGeom>
          <a:noFill/>
          <a:ln>
            <a:noFill/>
          </a:ln>
        </p:spPr>
        <p:txBody>
          <a:bodyPr spcFirstLastPara="1" wrap="square" lIns="91425" tIns="45700" rIns="91425" bIns="45700" anchor="t" anchorCtr="0">
            <a:noAutofit/>
          </a:bodyPr>
          <a:lstStyle/>
          <a:p>
            <a:pPr marL="0" lvl="0" indent="0" algn="l" rtl="0">
              <a:lnSpc>
                <a:spcPct val="137500"/>
              </a:lnSpc>
              <a:spcBef>
                <a:spcPts val="0"/>
              </a:spcBef>
              <a:spcAft>
                <a:spcPts val="0"/>
              </a:spcAft>
              <a:buNone/>
            </a:pPr>
            <a:r>
              <a:rPr lang="en-US" sz="1600">
                <a:solidFill>
                  <a:schemeClr val="dk2"/>
                </a:solidFill>
                <a:latin typeface="Lato Light"/>
                <a:ea typeface="Lato Light"/>
                <a:cs typeface="Lato Light"/>
                <a:sym typeface="Lato Light"/>
              </a:rPr>
              <a:t>Utilized the same random state of 78 to achieve replicable train-test-splits</a:t>
            </a:r>
            <a:endParaRPr sz="1500">
              <a:solidFill>
                <a:schemeClr val="dk2"/>
              </a:solidFill>
              <a:latin typeface="Lato Light"/>
              <a:ea typeface="Lato Light"/>
              <a:cs typeface="Lato Light"/>
              <a:sym typeface="Lato Light"/>
            </a:endParaRPr>
          </a:p>
          <a:p>
            <a:pPr marL="0" marR="0" lvl="0" indent="0" algn="l" rtl="0">
              <a:lnSpc>
                <a:spcPct val="137500"/>
              </a:lnSpc>
              <a:spcBef>
                <a:spcPts val="0"/>
              </a:spcBef>
              <a:spcAft>
                <a:spcPts val="0"/>
              </a:spcAft>
              <a:buNone/>
            </a:pPr>
            <a:endParaRPr sz="1500">
              <a:solidFill>
                <a:schemeClr val="dk2"/>
              </a:solidFill>
              <a:latin typeface="Lato Light"/>
              <a:ea typeface="Lato Light"/>
              <a:cs typeface="Lato Light"/>
              <a:sym typeface="Lato Light"/>
            </a:endParaRPr>
          </a:p>
        </p:txBody>
      </p:sp>
      <p:sp>
        <p:nvSpPr>
          <p:cNvPr id="136" name="Google Shape;136;p13"/>
          <p:cNvSpPr txBox="1"/>
          <p:nvPr/>
        </p:nvSpPr>
        <p:spPr>
          <a:xfrm>
            <a:off x="5631500" y="1790297"/>
            <a:ext cx="16119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1">
                <a:solidFill>
                  <a:schemeClr val="dk2"/>
                </a:solidFill>
                <a:latin typeface="Montserrat"/>
                <a:ea typeface="Montserrat"/>
                <a:cs typeface="Montserrat"/>
                <a:sym typeface="Montserrat"/>
              </a:rPr>
              <a:t>Step 3</a:t>
            </a:r>
            <a:endParaRPr/>
          </a:p>
        </p:txBody>
      </p:sp>
      <p:sp>
        <p:nvSpPr>
          <p:cNvPr id="137" name="Google Shape;137;p13"/>
          <p:cNvSpPr txBox="1"/>
          <p:nvPr/>
        </p:nvSpPr>
        <p:spPr>
          <a:xfrm>
            <a:off x="529200" y="522257"/>
            <a:ext cx="6357900" cy="1232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500" b="1">
                <a:solidFill>
                  <a:schemeClr val="dk2"/>
                </a:solidFill>
                <a:latin typeface="Montserrat"/>
                <a:ea typeface="Montserrat"/>
                <a:cs typeface="Montserrat"/>
                <a:sym typeface="Montserrat"/>
              </a:rPr>
              <a:t>Model Introduction</a:t>
            </a:r>
            <a:endParaRPr/>
          </a:p>
        </p:txBody>
      </p:sp>
      <p:sp>
        <p:nvSpPr>
          <p:cNvPr id="138" name="Google Shape;138;p13"/>
          <p:cNvSpPr txBox="1"/>
          <p:nvPr/>
        </p:nvSpPr>
        <p:spPr>
          <a:xfrm>
            <a:off x="565357" y="2303560"/>
            <a:ext cx="2433300" cy="1476000"/>
          </a:xfrm>
          <a:prstGeom prst="rect">
            <a:avLst/>
          </a:prstGeom>
          <a:noFill/>
          <a:ln>
            <a:noFill/>
          </a:ln>
        </p:spPr>
        <p:txBody>
          <a:bodyPr spcFirstLastPara="1" wrap="square" lIns="91425" tIns="45700" rIns="91425" bIns="45700" anchor="t" anchorCtr="0">
            <a:noAutofit/>
          </a:bodyPr>
          <a:lstStyle/>
          <a:p>
            <a:pPr marL="0" marR="0" lvl="0" indent="0" algn="l" rtl="0">
              <a:lnSpc>
                <a:spcPct val="137500"/>
              </a:lnSpc>
              <a:spcBef>
                <a:spcPts val="0"/>
              </a:spcBef>
              <a:spcAft>
                <a:spcPts val="0"/>
              </a:spcAft>
              <a:buNone/>
            </a:pPr>
            <a:r>
              <a:rPr lang="en-US" sz="1500">
                <a:solidFill>
                  <a:schemeClr val="dk2"/>
                </a:solidFill>
                <a:latin typeface="Lato Light"/>
                <a:ea typeface="Lato Light"/>
                <a:cs typeface="Lato Light"/>
                <a:sym typeface="Lato Light"/>
              </a:rPr>
              <a:t>Selected 7 machine learning models to run 8 analyses</a:t>
            </a:r>
            <a:endParaRPr sz="1500">
              <a:solidFill>
                <a:schemeClr val="dk2"/>
              </a:solidFill>
              <a:latin typeface="Lato Light"/>
              <a:ea typeface="Lato Light"/>
              <a:cs typeface="Lato Light"/>
              <a:sym typeface="Lato Light"/>
            </a:endParaRPr>
          </a:p>
          <a:p>
            <a:pPr marL="457200" marR="0" lvl="0" indent="-298450" algn="l" rtl="0">
              <a:lnSpc>
                <a:spcPct val="137500"/>
              </a:lnSpc>
              <a:spcBef>
                <a:spcPts val="0"/>
              </a:spcBef>
              <a:spcAft>
                <a:spcPts val="0"/>
              </a:spcAft>
              <a:buClr>
                <a:schemeClr val="dk2"/>
              </a:buClr>
              <a:buSzPts val="1100"/>
              <a:buFont typeface="Lato Light"/>
              <a:buChar char="●"/>
            </a:pPr>
            <a:r>
              <a:rPr lang="en-US" sz="1100">
                <a:solidFill>
                  <a:schemeClr val="dk2"/>
                </a:solidFill>
                <a:latin typeface="Lato Light"/>
                <a:ea typeface="Lato Light"/>
                <a:cs typeface="Lato Light"/>
                <a:sym typeface="Lato Light"/>
              </a:rPr>
              <a:t>Logistic Regression, SVM, Decision Trees, Random Forest, GaussianNB, MlpClassifier, &amp; Neural Networks</a:t>
            </a:r>
            <a:endParaRPr sz="1100">
              <a:solidFill>
                <a:schemeClr val="dk2"/>
              </a:solidFill>
              <a:latin typeface="Lato Light"/>
              <a:ea typeface="Lato Light"/>
              <a:cs typeface="Lato Light"/>
              <a:sym typeface="Lato Light"/>
            </a:endParaRPr>
          </a:p>
        </p:txBody>
      </p:sp>
      <p:sp>
        <p:nvSpPr>
          <p:cNvPr id="139" name="Google Shape;139;p13"/>
          <p:cNvSpPr txBox="1"/>
          <p:nvPr/>
        </p:nvSpPr>
        <p:spPr>
          <a:xfrm>
            <a:off x="3098430" y="2303560"/>
            <a:ext cx="2433300" cy="1476000"/>
          </a:xfrm>
          <a:prstGeom prst="rect">
            <a:avLst/>
          </a:prstGeom>
          <a:noFill/>
          <a:ln>
            <a:noFill/>
          </a:ln>
        </p:spPr>
        <p:txBody>
          <a:bodyPr spcFirstLastPara="1" wrap="square" lIns="91425" tIns="45700" rIns="91425" bIns="45700" anchor="t" anchorCtr="0">
            <a:noAutofit/>
          </a:bodyPr>
          <a:lstStyle/>
          <a:p>
            <a:pPr marL="0" lvl="0" indent="0" algn="l" rtl="0">
              <a:lnSpc>
                <a:spcPct val="137500"/>
              </a:lnSpc>
              <a:spcBef>
                <a:spcPts val="0"/>
              </a:spcBef>
              <a:spcAft>
                <a:spcPts val="0"/>
              </a:spcAft>
              <a:buNone/>
            </a:pPr>
            <a:r>
              <a:rPr lang="en-US" sz="1600">
                <a:solidFill>
                  <a:schemeClr val="dk2"/>
                </a:solidFill>
                <a:latin typeface="Lato Light"/>
                <a:ea typeface="Lato Light"/>
                <a:cs typeface="Lato Light"/>
                <a:sym typeface="Lato Light"/>
              </a:rPr>
              <a:t>Each model utilized the same 10 features and 1 target variable (Survival)</a:t>
            </a:r>
            <a:endParaRPr sz="1300"/>
          </a:p>
        </p:txBody>
      </p:sp>
      <p:sp>
        <p:nvSpPr>
          <p:cNvPr id="140" name="Google Shape;140;p13"/>
          <p:cNvSpPr txBox="1"/>
          <p:nvPr/>
        </p:nvSpPr>
        <p:spPr>
          <a:xfrm>
            <a:off x="3140880" y="1790297"/>
            <a:ext cx="16152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1">
                <a:solidFill>
                  <a:schemeClr val="dk2"/>
                </a:solidFill>
                <a:latin typeface="Montserrat"/>
                <a:ea typeface="Montserrat"/>
                <a:cs typeface="Montserrat"/>
                <a:sym typeface="Montserrat"/>
              </a:rPr>
              <a:t>Step 2</a:t>
            </a:r>
            <a:endParaRPr/>
          </a:p>
        </p:txBody>
      </p:sp>
      <p:pic>
        <p:nvPicPr>
          <p:cNvPr id="141" name="Google Shape;141;p13"/>
          <p:cNvPicPr preferRelativeResize="0"/>
          <p:nvPr/>
        </p:nvPicPr>
        <p:blipFill rotWithShape="1">
          <a:blip r:embed="rId3">
            <a:alphaModFix/>
          </a:blip>
          <a:srcRect/>
          <a:stretch/>
        </p:blipFill>
        <p:spPr>
          <a:xfrm rot="-9801076">
            <a:off x="6620227" y="-2709672"/>
            <a:ext cx="4437046" cy="4748869"/>
          </a:xfrm>
          <a:prstGeom prst="rect">
            <a:avLst/>
          </a:prstGeom>
          <a:noFill/>
          <a:ln>
            <a:noFill/>
          </a:ln>
        </p:spPr>
      </p:pic>
      <p:sp>
        <p:nvSpPr>
          <p:cNvPr id="142" name="Google Shape;142;p13"/>
          <p:cNvSpPr txBox="1"/>
          <p:nvPr/>
        </p:nvSpPr>
        <p:spPr>
          <a:xfrm>
            <a:off x="593655" y="1790297"/>
            <a:ext cx="16152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1">
                <a:solidFill>
                  <a:schemeClr val="dk2"/>
                </a:solidFill>
                <a:latin typeface="Montserrat"/>
                <a:ea typeface="Montserrat"/>
                <a:cs typeface="Montserrat"/>
                <a:sym typeface="Montserrat"/>
              </a:rPr>
              <a:t>Step 1</a:t>
            </a:r>
            <a:endParaRPr/>
          </a:p>
        </p:txBody>
      </p:sp>
    </p:spTree>
  </p:cSld>
  <p:clrMapOvr>
    <a:masterClrMapping/>
  </p:clrMapOvr>
</p:sld>
</file>

<file path=ppt/theme/theme1.xml><?xml version="1.0" encoding="utf-8"?>
<a:theme xmlns:a="http://schemas.openxmlformats.org/drawingml/2006/main" name="Default Theme">
  <a:themeElements>
    <a:clrScheme name="Custom 42">
      <a:dk1>
        <a:srgbClr val="B4B4B4"/>
      </a:dk1>
      <a:lt1>
        <a:srgbClr val="FFFFFF"/>
      </a:lt1>
      <a:dk2>
        <a:srgbClr val="151540"/>
      </a:dk2>
      <a:lt2>
        <a:srgbClr val="FFFFFF"/>
      </a:lt2>
      <a:accent1>
        <a:srgbClr val="151540"/>
      </a:accent1>
      <a:accent2>
        <a:srgbClr val="F32F7F"/>
      </a:accent2>
      <a:accent3>
        <a:srgbClr val="71B278"/>
      </a:accent3>
      <a:accent4>
        <a:srgbClr val="52ACB5"/>
      </a:accent4>
      <a:accent5>
        <a:srgbClr val="1286DD"/>
      </a:accent5>
      <a:accent6>
        <a:srgbClr val="CDCED1"/>
      </a:accent6>
      <a:hlink>
        <a:srgbClr val="F33B48"/>
      </a:hlink>
      <a:folHlink>
        <a:srgbClr val="FFC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755</Words>
  <Application>Microsoft Office PowerPoint</Application>
  <PresentationFormat>On-screen Show (16:9)</PresentationFormat>
  <Paragraphs>162</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Lato</vt:lpstr>
      <vt:lpstr>Montserrat</vt:lpstr>
      <vt:lpstr>Arial</vt:lpstr>
      <vt:lpstr>Calibri</vt:lpstr>
      <vt:lpstr>Roboto</vt:lpstr>
      <vt:lpstr>Lato Light</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Cassandra Johnson</dc:creator>
  <cp:lastModifiedBy>Cassandra Johnson</cp:lastModifiedBy>
  <cp:revision>1</cp:revision>
  <dcterms:modified xsi:type="dcterms:W3CDTF">2021-01-24T21:10:10Z</dcterms:modified>
</cp:coreProperties>
</file>